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12192000"/>
  <p:embeddedFontLst>
    <p:embeddedFont>
      <p:font typeface="MiSans" panose="020B0604020202020204" charset="-122"/>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2065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8.jpg"/><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3.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2.png"/><Relationship Id="rId4" Type="http://schemas.openxmlformats.org/officeDocument/2006/relationships/image" Target="../media/image34.jp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jpeg"/><Relationship Id="rId7"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7.jp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2.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0.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10" Type="http://schemas.openxmlformats.org/officeDocument/2006/relationships/image" Target="../media/image19.jpeg"/><Relationship Id="rId4" Type="http://schemas.openxmlformats.org/officeDocument/2006/relationships/image" Target="../media/image15.jpeg"/><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177"/>
        </a:solidFill>
        <a:effectLst/>
      </p:bgPr>
    </p:bg>
    <p:spTree>
      <p:nvGrpSpPr>
        <p:cNvPr id="1" name=""/>
        <p:cNvGrpSpPr/>
        <p:nvPr/>
      </p:nvGrpSpPr>
      <p:grpSpPr>
        <a:xfrm>
          <a:off x="0" y="0"/>
          <a:ext cx="0" cy="0"/>
          <a:chOff x="0" y="0"/>
          <a:chExt cx="0" cy="0"/>
        </a:xfrm>
      </p:grpSpPr>
      <p:pic>
        <p:nvPicPr>
          <p:cNvPr id="2" name="Image 0" descr="https://kimi-img.moonshot.cn/pub/slides/slides_tmpl/image/25-09-02-15:09:07-d2r9g4pe3tpg8rchv4pg.png"/>
          <p:cNvPicPr>
            <a:picLocks noChangeAspect="1"/>
          </p:cNvPicPr>
          <p:nvPr/>
        </p:nvPicPr>
        <p:blipFill>
          <a:blip r:embed="rId3"/>
          <a:stretch>
            <a:fillRect/>
          </a:stretch>
        </p:blipFill>
        <p:spPr>
          <a:xfrm flipH="1">
            <a:off x="4890770" y="3314065"/>
            <a:ext cx="965200" cy="969010"/>
          </a:xfrm>
          <a:prstGeom prst="rect">
            <a:avLst/>
          </a:prstGeom>
        </p:spPr>
      </p:pic>
      <p:sp>
        <p:nvSpPr>
          <p:cNvPr id="3" name="Text 0"/>
          <p:cNvSpPr/>
          <p:nvPr/>
        </p:nvSpPr>
        <p:spPr>
          <a:xfrm>
            <a:off x="453390" y="977900"/>
            <a:ext cx="11522075" cy="2607945"/>
          </a:xfrm>
          <a:prstGeom prst="rect">
            <a:avLst/>
          </a:prstGeom>
          <a:noFill/>
          <a:ln/>
        </p:spPr>
        <p:txBody>
          <a:bodyPr wrap="square" lIns="99695" tIns="49784" rIns="99695" bIns="49784" rtlCol="0" anchor="t"/>
          <a:lstStyle/>
          <a:p>
            <a:pPr>
              <a:lnSpc>
                <a:spcPct val="100000"/>
              </a:lnSpc>
            </a:pPr>
            <a:r>
              <a:rPr lang="en-US" sz="6600" dirty="0">
                <a:solidFill>
                  <a:srgbClr val="0D0D0D"/>
                </a:solidFill>
                <a:latin typeface="MiSans" pitchFamily="34" charset="0"/>
                <a:ea typeface="MiSans" pitchFamily="34" charset="-122"/>
                <a:cs typeface="MiSans" pitchFamily="34" charset="-120"/>
              </a:rPr>
              <a:t>AI-Powered Telecom Playbook</a:t>
            </a:r>
            <a:endParaRPr lang="en-US" sz="1600" dirty="0"/>
          </a:p>
        </p:txBody>
      </p:sp>
      <p:pic>
        <p:nvPicPr>
          <p:cNvPr id="4" name="Image 1" descr="https://kimi-img.moonshot.cn/pub/slides/slides_tmpl/image/25-09-02-15:09:07-d2r9g4pe3tpg8rchv4p0.png"/>
          <p:cNvPicPr>
            <a:picLocks noChangeAspect="1"/>
          </p:cNvPicPr>
          <p:nvPr/>
        </p:nvPicPr>
        <p:blipFill>
          <a:blip r:embed="rId4"/>
          <a:stretch>
            <a:fillRect/>
          </a:stretch>
        </p:blipFill>
        <p:spPr>
          <a:xfrm>
            <a:off x="1165860" y="3769995"/>
            <a:ext cx="9658350" cy="57150"/>
          </a:xfrm>
          <a:prstGeom prst="rect">
            <a:avLst/>
          </a:prstGeom>
        </p:spPr>
      </p:pic>
      <p:pic>
        <p:nvPicPr>
          <p:cNvPr id="5" name="Image 2" descr="https://kimi-img.moonshot.cn/pub/slides/slides_tmpl/image/25-09-02-15:09:07-d2r9g4pe3tpg8rchv4og.png"/>
          <p:cNvPicPr>
            <a:picLocks noChangeAspect="1"/>
          </p:cNvPicPr>
          <p:nvPr/>
        </p:nvPicPr>
        <p:blipFill>
          <a:blip r:embed="rId5"/>
          <a:srcRect l="62" r="62"/>
          <a:stretch/>
        </p:blipFill>
        <p:spPr>
          <a:xfrm>
            <a:off x="3811905" y="4624705"/>
            <a:ext cx="2044065" cy="513715"/>
          </a:xfrm>
          <a:prstGeom prst="rect">
            <a:avLst/>
          </a:prstGeom>
        </p:spPr>
      </p:pic>
      <p:sp>
        <p:nvSpPr>
          <p:cNvPr id="6" name="Text 1"/>
          <p:cNvSpPr/>
          <p:nvPr/>
        </p:nvSpPr>
        <p:spPr>
          <a:xfrm>
            <a:off x="3811905" y="4712970"/>
            <a:ext cx="2044065" cy="338554"/>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000000"/>
                </a:solidFill>
                <a:latin typeface="MiSans" pitchFamily="34" charset="0"/>
                <a:ea typeface="MiSans" pitchFamily="34" charset="-122"/>
                <a:cs typeface="MiSans" pitchFamily="34" charset="-120"/>
              </a:rPr>
              <a:t>Sean Wong</a:t>
            </a:r>
            <a:endParaRPr lang="en-US" sz="1600" dirty="0"/>
          </a:p>
        </p:txBody>
      </p:sp>
      <p:pic>
        <p:nvPicPr>
          <p:cNvPr id="7" name="Image 3" descr="https://kimi-img.moonshot.cn/pub/slides/slides_tmpl/image/25-09-02-15:09:07-d2r9g4pe3tpg8rchv4og.png"/>
          <p:cNvPicPr>
            <a:picLocks noChangeAspect="1"/>
          </p:cNvPicPr>
          <p:nvPr/>
        </p:nvPicPr>
        <p:blipFill>
          <a:blip r:embed="rId5"/>
          <a:srcRect l="62" r="62"/>
          <a:stretch/>
        </p:blipFill>
        <p:spPr>
          <a:xfrm>
            <a:off x="6057900" y="4624705"/>
            <a:ext cx="2044065" cy="513715"/>
          </a:xfrm>
          <a:prstGeom prst="rect">
            <a:avLst/>
          </a:prstGeom>
        </p:spPr>
      </p:pic>
      <p:sp>
        <p:nvSpPr>
          <p:cNvPr id="8" name="Text 2"/>
          <p:cNvSpPr/>
          <p:nvPr/>
        </p:nvSpPr>
        <p:spPr>
          <a:xfrm>
            <a:off x="6057900" y="4712970"/>
            <a:ext cx="2044065" cy="245467"/>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000000"/>
                </a:solidFill>
                <a:latin typeface="MiSans" pitchFamily="34" charset="0"/>
                <a:ea typeface="MiSans" pitchFamily="34" charset="-122"/>
                <a:cs typeface="MiSans" pitchFamily="34" charset="-120"/>
              </a:rPr>
              <a:t>2025/08/05</a:t>
            </a:r>
            <a:endParaRPr lang="en-US" sz="1600" dirty="0"/>
          </a:p>
        </p:txBody>
      </p:sp>
      <p:pic>
        <p:nvPicPr>
          <p:cNvPr id="9" name="Image 4" descr="https://kimi-img.moonshot.cn/pub/slides/slides_tmpl/image/25-09-02-15:09:07-d2r9g4pe3tpg8rchv4p0.png"/>
          <p:cNvPicPr>
            <a:picLocks noChangeAspect="1"/>
          </p:cNvPicPr>
          <p:nvPr/>
        </p:nvPicPr>
        <p:blipFill>
          <a:blip r:embed="rId4"/>
          <a:stretch>
            <a:fillRect/>
          </a:stretch>
        </p:blipFill>
        <p:spPr>
          <a:xfrm>
            <a:off x="1292860" y="5935980"/>
            <a:ext cx="9658350" cy="57150"/>
          </a:xfrm>
          <a:prstGeom prst="rect">
            <a:avLst/>
          </a:prstGeom>
        </p:spPr>
      </p:pic>
      <p:pic>
        <p:nvPicPr>
          <p:cNvPr id="10" name="Image 5" descr="https://kimi-img.moonshot.cn/pub/slides/slides_tmpl/image/25-09-02-15:09:07-d2r9g4pe3tpg8rchv4q0.png"/>
          <p:cNvPicPr>
            <a:picLocks noChangeAspect="1"/>
          </p:cNvPicPr>
          <p:nvPr/>
        </p:nvPicPr>
        <p:blipFill>
          <a:blip r:embed="rId6"/>
          <a:stretch>
            <a:fillRect/>
          </a:stretch>
        </p:blipFill>
        <p:spPr>
          <a:xfrm>
            <a:off x="9718040" y="4927600"/>
            <a:ext cx="1383665" cy="1008380"/>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07-d2r9g4pe3tpg8rchv4rg.jpg"/>
          <p:cNvPicPr>
            <a:picLocks noChangeAspect="1"/>
          </p:cNvPicPr>
          <p:nvPr/>
        </p:nvPicPr>
        <p:blipFill>
          <a:blip r:embed="rId3"/>
          <a:srcRect t="30065" b="30065"/>
          <a:stretch/>
        </p:blipFill>
        <p:spPr>
          <a:xfrm>
            <a:off x="0" y="5616575"/>
            <a:ext cx="12192000" cy="1238250"/>
          </a:xfrm>
          <a:prstGeom prst="rect">
            <a:avLst/>
          </a:prstGeom>
        </p:spPr>
      </p:pic>
      <p:pic>
        <p:nvPicPr>
          <p:cNvPr id="3" name="Image 1" descr="https://kimi-img.moonshot.cn/pub/slides/slides_tmpl/image/25-09-02-15:09:07-d2r9g4pe3tpg8rchv4rg.jpg"/>
          <p:cNvPicPr>
            <a:picLocks noChangeAspect="1"/>
          </p:cNvPicPr>
          <p:nvPr/>
        </p:nvPicPr>
        <p:blipFill>
          <a:blip r:embed="rId3">
            <a:alphaModFix amt="71000"/>
          </a:blip>
          <a:srcRect t="30065" b="30065"/>
          <a:stretch/>
        </p:blipFill>
        <p:spPr>
          <a:xfrm>
            <a:off x="7955915" y="1163320"/>
            <a:ext cx="3592195" cy="5168265"/>
          </a:xfrm>
          <a:prstGeom prst="rect">
            <a:avLst/>
          </a:prstGeom>
        </p:spPr>
      </p:pic>
      <p:pic>
        <p:nvPicPr>
          <p:cNvPr id="4" name="Image 2" descr="https://kimi-img.moonshot.cn/pub/slides/slides_tmpl/image/25-09-02-15:09:14-d2r9g6he3tpg8rchv51g.png"/>
          <p:cNvPicPr>
            <a:picLocks noChangeAspect="1"/>
          </p:cNvPicPr>
          <p:nvPr/>
        </p:nvPicPr>
        <p:blipFill>
          <a:blip r:embed="rId4"/>
          <a:srcRect l="15305" r="15305"/>
          <a:stretch/>
        </p:blipFill>
        <p:spPr>
          <a:xfrm>
            <a:off x="7823655" y="998220"/>
            <a:ext cx="3564255" cy="5136515"/>
          </a:xfrm>
          <a:prstGeom prst="rect">
            <a:avLst/>
          </a:prstGeom>
        </p:spPr>
      </p:pic>
      <p:pic>
        <p:nvPicPr>
          <p:cNvPr id="5" name="Image 3" descr="https://kimi-img.moonshot.cn/pub/slides/slides_tmpl/image/25-09-02-15:09:07-d2r9g4pe3tpg8rchv4vg.png"/>
          <p:cNvPicPr>
            <a:picLocks noChangeAspect="1"/>
          </p:cNvPicPr>
          <p:nvPr/>
        </p:nvPicPr>
        <p:blipFill>
          <a:blip r:embed="rId5"/>
          <a:stretch>
            <a:fillRect/>
          </a:stretch>
        </p:blipFill>
        <p:spPr>
          <a:xfrm>
            <a:off x="6054725" y="998220"/>
            <a:ext cx="1354455" cy="1172845"/>
          </a:xfrm>
          <a:prstGeom prst="rect">
            <a:avLst/>
          </a:prstGeom>
        </p:spPr>
      </p:pic>
      <p:pic>
        <p:nvPicPr>
          <p:cNvPr id="6" name="Image 4" descr="https://kimi-img.moonshot.cn/pub/slides/slides_tmpl/image/25-09-02-15:09:07-d2r9g4pe3tpg8rchv4p0.png"/>
          <p:cNvPicPr>
            <a:picLocks noChangeAspect="1"/>
          </p:cNvPicPr>
          <p:nvPr/>
        </p:nvPicPr>
        <p:blipFill>
          <a:blip r:embed="rId6">
            <a:alphaModFix amt="38000"/>
          </a:blip>
          <a:stretch>
            <a:fillRect/>
          </a:stretch>
        </p:blipFill>
        <p:spPr>
          <a:xfrm>
            <a:off x="660400" y="5333365"/>
            <a:ext cx="6427470" cy="76200"/>
          </a:xfrm>
          <a:prstGeom prst="rect">
            <a:avLst/>
          </a:prstGeom>
        </p:spPr>
      </p:pic>
      <p:sp>
        <p:nvSpPr>
          <p:cNvPr id="7" name="Text 0"/>
          <p:cNvSpPr/>
          <p:nvPr/>
        </p:nvSpPr>
        <p:spPr>
          <a:xfrm>
            <a:off x="542290" y="1251585"/>
            <a:ext cx="741299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Network &amp; Traffic Optimizers</a:t>
            </a:r>
            <a:endParaRPr lang="en-US" sz="1600" dirty="0"/>
          </a:p>
        </p:txBody>
      </p:sp>
      <p:sp>
        <p:nvSpPr>
          <p:cNvPr id="8" name="Text 1"/>
          <p:cNvSpPr/>
          <p:nvPr/>
        </p:nvSpPr>
        <p:spPr>
          <a:xfrm>
            <a:off x="835660" y="2272665"/>
            <a:ext cx="6009640" cy="307340"/>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Cisco DNA Center</a:t>
            </a:r>
            <a:endParaRPr lang="en-US" sz="1600" dirty="0"/>
          </a:p>
        </p:txBody>
      </p:sp>
      <p:sp>
        <p:nvSpPr>
          <p:cNvPr id="9" name="Text 2"/>
          <p:cNvSpPr/>
          <p:nvPr/>
        </p:nvSpPr>
        <p:spPr>
          <a:xfrm>
            <a:off x="729615" y="2579370"/>
            <a:ext cx="6679565" cy="1060450"/>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Cisco DNA Center uses AI for network automation and optimization, enabling real-time bandwidth allocation and load balancing to prevent congestion and ensure smooth performance.</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B87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07-d2r9g4pe3tpg8rchv4sg.png"/>
          <p:cNvPicPr>
            <a:picLocks noChangeAspect="1"/>
          </p:cNvPicPr>
          <p:nvPr/>
        </p:nvPicPr>
        <p:blipFill>
          <a:blip r:embed="rId3"/>
          <a:srcRect l="-1807" t="-8910" r="-1695" b="-4387"/>
          <a:stretch/>
        </p:blipFill>
        <p:spPr>
          <a:xfrm>
            <a:off x="367030" y="3895090"/>
            <a:ext cx="11504930" cy="2298065"/>
          </a:xfrm>
          <a:prstGeom prst="rect">
            <a:avLst/>
          </a:prstGeom>
        </p:spPr>
      </p:pic>
      <p:pic>
        <p:nvPicPr>
          <p:cNvPr id="3" name="Image 1" descr="https://kimi-img.moonshot.cn/pub/slides/slides_tmpl/image/25-09-02-15:09:07-d2r9g4pe3tpg8rchv4sg.png"/>
          <p:cNvPicPr>
            <a:picLocks noChangeAspect="1"/>
          </p:cNvPicPr>
          <p:nvPr/>
        </p:nvPicPr>
        <p:blipFill>
          <a:blip r:embed="rId3"/>
          <a:srcRect l="-1807" t="-8910" r="-1695" b="-4387"/>
          <a:stretch/>
        </p:blipFill>
        <p:spPr>
          <a:xfrm>
            <a:off x="378460" y="1585595"/>
            <a:ext cx="11504930" cy="2298065"/>
          </a:xfrm>
          <a:prstGeom prst="rect">
            <a:avLst/>
          </a:prstGeom>
        </p:spPr>
      </p:pic>
      <p:pic>
        <p:nvPicPr>
          <p:cNvPr id="4" name="Image 2" descr="https://kimi-img.moonshot.cn/pub/slides/slides_tmpl/image/25-09-02-15:09:33-d2r9gb9e3tpg8rchv560.jpg"/>
          <p:cNvPicPr>
            <a:picLocks noChangeAspect="1"/>
          </p:cNvPicPr>
          <p:nvPr/>
        </p:nvPicPr>
        <p:blipFill>
          <a:blip r:embed="rId4"/>
          <a:srcRect t="19610" b="19610"/>
          <a:stretch/>
        </p:blipFill>
        <p:spPr>
          <a:xfrm>
            <a:off x="1061085" y="1889760"/>
            <a:ext cx="2818765" cy="1713230"/>
          </a:xfrm>
          <a:prstGeom prst="rect">
            <a:avLst/>
          </a:prstGeom>
        </p:spPr>
      </p:pic>
      <p:sp>
        <p:nvSpPr>
          <p:cNvPr id="5" name="Shape 0"/>
          <p:cNvSpPr/>
          <p:nvPr/>
        </p:nvSpPr>
        <p:spPr>
          <a:xfrm>
            <a:off x="10560685" y="1835785"/>
            <a:ext cx="577850" cy="676910"/>
          </a:xfrm>
          <a:prstGeom prst="rect">
            <a:avLst/>
          </a:prstGeom>
          <a:solidFill>
            <a:srgbClr val="000000">
              <a:alpha val="0"/>
            </a:srgbClr>
          </a:solidFill>
          <a:ln/>
        </p:spPr>
      </p:sp>
      <p:sp>
        <p:nvSpPr>
          <p:cNvPr id="6" name="Text 1"/>
          <p:cNvSpPr/>
          <p:nvPr/>
        </p:nvSpPr>
        <p:spPr>
          <a:xfrm>
            <a:off x="10560685" y="1835785"/>
            <a:ext cx="577850" cy="676910"/>
          </a:xfrm>
          <a:prstGeom prst="rect">
            <a:avLst/>
          </a:prstGeom>
          <a:noFill/>
          <a:ln/>
        </p:spPr>
        <p:txBody>
          <a:bodyPr wrap="square" lIns="0" tIns="0" rIns="0" bIns="0" rtlCol="0" anchor="t"/>
          <a:lstStyle/>
          <a:p>
            <a:pPr algn="just">
              <a:lnSpc>
                <a:spcPct val="110000"/>
              </a:lnSpc>
            </a:pPr>
            <a:r>
              <a:rPr lang="en-US" sz="4000" dirty="0">
                <a:solidFill>
                  <a:srgbClr val="B87FFF"/>
                </a:solidFill>
                <a:latin typeface="MiSans" pitchFamily="34" charset="0"/>
                <a:ea typeface="MiSans" pitchFamily="34" charset="-122"/>
                <a:cs typeface="MiSans" pitchFamily="34" charset="-120"/>
              </a:rPr>
              <a:t>01</a:t>
            </a:r>
            <a:endParaRPr lang="en-US" sz="1600" dirty="0"/>
          </a:p>
        </p:txBody>
      </p:sp>
      <p:sp>
        <p:nvSpPr>
          <p:cNvPr id="7" name="Shape 2"/>
          <p:cNvSpPr/>
          <p:nvPr/>
        </p:nvSpPr>
        <p:spPr>
          <a:xfrm>
            <a:off x="8503515" y="5211726"/>
            <a:ext cx="1782539" cy="887359"/>
          </a:xfrm>
          <a:prstGeom prst="rect">
            <a:avLst/>
          </a:prstGeom>
          <a:solidFill>
            <a:srgbClr val="000000">
              <a:alpha val="0"/>
            </a:srgbClr>
          </a:solidFill>
          <a:ln/>
        </p:spPr>
      </p:sp>
      <p:sp>
        <p:nvSpPr>
          <p:cNvPr id="8" name="Text 3"/>
          <p:cNvSpPr/>
          <p:nvPr/>
        </p:nvSpPr>
        <p:spPr>
          <a:xfrm>
            <a:off x="8503515" y="5211726"/>
            <a:ext cx="1782539" cy="887359"/>
          </a:xfrm>
          <a:prstGeom prst="rect">
            <a:avLst/>
          </a:prstGeom>
          <a:noFill/>
          <a:ln/>
        </p:spPr>
        <p:txBody>
          <a:bodyPr wrap="square" lIns="0" tIns="0" rIns="0" bIns="0" rtlCol="0" anchor="t"/>
          <a:lstStyle/>
          <a:p>
            <a:pPr>
              <a:lnSpc>
                <a:spcPct val="110000"/>
              </a:lnSpc>
            </a:pPr>
            <a:r>
              <a:rPr lang="en-US" sz="5400" b="1" dirty="0">
                <a:solidFill>
                  <a:srgbClr val="FFFFFF"/>
                </a:solidFill>
                <a:latin typeface="MiSans" pitchFamily="34" charset="0"/>
                <a:ea typeface="MiSans" pitchFamily="34" charset="-122"/>
                <a:cs typeface="MiSans" pitchFamily="34" charset="-120"/>
              </a:rPr>
              <a:t>02</a:t>
            </a:r>
            <a:endParaRPr lang="en-US" sz="1600" dirty="0"/>
          </a:p>
        </p:txBody>
      </p:sp>
      <p:pic>
        <p:nvPicPr>
          <p:cNvPr id="9" name="Image 3" descr="https://kimi-img.moonshot.cn/pub/slides/slides_tmpl/image/25-09-02-15:09:25-d2r9g99e3tpg8rchv520.jpg"/>
          <p:cNvPicPr>
            <a:picLocks noChangeAspect="1"/>
          </p:cNvPicPr>
          <p:nvPr/>
        </p:nvPicPr>
        <p:blipFill>
          <a:blip r:embed="rId5"/>
          <a:srcRect t="19111" b="19111"/>
          <a:stretch/>
        </p:blipFill>
        <p:spPr>
          <a:xfrm>
            <a:off x="8475345" y="4184650"/>
            <a:ext cx="2757805" cy="1703705"/>
          </a:xfrm>
          <a:prstGeom prst="rect">
            <a:avLst/>
          </a:prstGeom>
        </p:spPr>
      </p:pic>
      <p:sp>
        <p:nvSpPr>
          <p:cNvPr id="10" name="Shape 4"/>
          <p:cNvSpPr/>
          <p:nvPr/>
        </p:nvSpPr>
        <p:spPr>
          <a:xfrm>
            <a:off x="7208414" y="4150112"/>
            <a:ext cx="684530" cy="638765"/>
          </a:xfrm>
          <a:prstGeom prst="rect">
            <a:avLst/>
          </a:prstGeom>
          <a:solidFill>
            <a:srgbClr val="000000">
              <a:alpha val="0"/>
            </a:srgbClr>
          </a:solidFill>
          <a:ln/>
        </p:spPr>
      </p:sp>
      <p:sp>
        <p:nvSpPr>
          <p:cNvPr id="11" name="Text 5"/>
          <p:cNvSpPr/>
          <p:nvPr/>
        </p:nvSpPr>
        <p:spPr>
          <a:xfrm>
            <a:off x="7208414" y="4150112"/>
            <a:ext cx="684530" cy="638765"/>
          </a:xfrm>
          <a:prstGeom prst="rect">
            <a:avLst/>
          </a:prstGeom>
          <a:noFill/>
          <a:ln/>
        </p:spPr>
        <p:txBody>
          <a:bodyPr wrap="square" lIns="0" tIns="0" rIns="0" bIns="0" rtlCol="0" anchor="t"/>
          <a:lstStyle/>
          <a:p>
            <a:pPr algn="just">
              <a:lnSpc>
                <a:spcPct val="110000"/>
              </a:lnSpc>
            </a:pPr>
            <a:r>
              <a:rPr lang="en-US" sz="4000" dirty="0">
                <a:solidFill>
                  <a:srgbClr val="B87FFF"/>
                </a:solidFill>
                <a:latin typeface="MiSans" pitchFamily="34" charset="0"/>
                <a:ea typeface="MiSans" pitchFamily="34" charset="-122"/>
                <a:cs typeface="MiSans" pitchFamily="34" charset="-120"/>
              </a:rPr>
              <a:t>02</a:t>
            </a:r>
            <a:endParaRPr lang="en-US" sz="1600" dirty="0"/>
          </a:p>
        </p:txBody>
      </p:sp>
      <p:pic>
        <p:nvPicPr>
          <p:cNvPr id="12" name="Image 4" descr="https://kimi-img.moonshot.cn/pub/slides/slides_tmpl/image/25-09-02-15:09:08-d2r9g51e3tpg8rchv500.png"/>
          <p:cNvPicPr>
            <a:picLocks noChangeAspect="1"/>
          </p:cNvPicPr>
          <p:nvPr/>
        </p:nvPicPr>
        <p:blipFill>
          <a:blip r:embed="rId6"/>
          <a:stretch>
            <a:fillRect/>
          </a:stretch>
        </p:blipFill>
        <p:spPr>
          <a:xfrm rot="16680000">
            <a:off x="625943" y="-292917"/>
            <a:ext cx="410596" cy="1637554"/>
          </a:xfrm>
          <a:prstGeom prst="rect">
            <a:avLst/>
          </a:prstGeom>
        </p:spPr>
      </p:pic>
      <p:sp>
        <p:nvSpPr>
          <p:cNvPr id="13" name="Text 6"/>
          <p:cNvSpPr/>
          <p:nvPr/>
        </p:nvSpPr>
        <p:spPr>
          <a:xfrm>
            <a:off x="542290" y="867410"/>
            <a:ext cx="10977245" cy="833120"/>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Analytics &amp; Churn Engines</a:t>
            </a:r>
            <a:endParaRPr lang="en-US" sz="1600" dirty="0"/>
          </a:p>
        </p:txBody>
      </p:sp>
      <p:pic>
        <p:nvPicPr>
          <p:cNvPr id="14" name="Image 5" descr="https://kimi-img.moonshot.cn/pub/slides/slides_tmpl/image/25-09-02-15:09:07-d2r9g4pe3tpg8rchv4qg.jpeg"/>
          <p:cNvPicPr>
            <a:picLocks noChangeAspect="1"/>
          </p:cNvPicPr>
          <p:nvPr/>
        </p:nvPicPr>
        <p:blipFill>
          <a:blip r:embed="rId7"/>
          <a:stretch>
            <a:fillRect/>
          </a:stretch>
        </p:blipFill>
        <p:spPr>
          <a:xfrm>
            <a:off x="6071086" y="-12257"/>
            <a:ext cx="6120914" cy="377985"/>
          </a:xfrm>
          <a:prstGeom prst="rect">
            <a:avLst/>
          </a:prstGeom>
        </p:spPr>
      </p:pic>
      <p:sp>
        <p:nvSpPr>
          <p:cNvPr id="15" name="Text 7"/>
          <p:cNvSpPr/>
          <p:nvPr/>
        </p:nvSpPr>
        <p:spPr>
          <a:xfrm>
            <a:off x="4313555" y="2059940"/>
            <a:ext cx="5972175" cy="307340"/>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Salesforce Einstein Analytics</a:t>
            </a:r>
            <a:endParaRPr lang="en-US" sz="1600" dirty="0"/>
          </a:p>
        </p:txBody>
      </p:sp>
      <p:sp>
        <p:nvSpPr>
          <p:cNvPr id="16" name="Text 8"/>
          <p:cNvSpPr/>
          <p:nvPr/>
        </p:nvSpPr>
        <p:spPr>
          <a:xfrm>
            <a:off x="4261493" y="2381051"/>
            <a:ext cx="6678322" cy="1033360"/>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Salesforce Einstein Analytics provides AI-powered churn prediction and customer insights, helping to improve retention and optimize marketing strategies.</a:t>
            </a:r>
            <a:endParaRPr lang="en-US" sz="1600" dirty="0"/>
          </a:p>
        </p:txBody>
      </p:sp>
      <p:sp>
        <p:nvSpPr>
          <p:cNvPr id="17" name="Text 9"/>
          <p:cNvSpPr/>
          <p:nvPr/>
        </p:nvSpPr>
        <p:spPr>
          <a:xfrm>
            <a:off x="1293495" y="4352290"/>
            <a:ext cx="5706110" cy="307340"/>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SAS Customer Intelligence</a:t>
            </a:r>
            <a:endParaRPr lang="en-US" sz="1600" dirty="0"/>
          </a:p>
        </p:txBody>
      </p:sp>
      <p:sp>
        <p:nvSpPr>
          <p:cNvPr id="18" name="Text 10"/>
          <p:cNvSpPr/>
          <p:nvPr/>
        </p:nvSpPr>
        <p:spPr>
          <a:xfrm>
            <a:off x="1217295" y="4697095"/>
            <a:ext cx="6678295" cy="1047115"/>
          </a:xfrm>
          <a:prstGeom prst="rect">
            <a:avLst/>
          </a:prstGeom>
          <a:noFill/>
          <a:ln/>
        </p:spPr>
        <p:txBody>
          <a:bodyPr wrap="square" lIns="91440" tIns="45720" rIns="91440" bIns="45720" rtlCol="0" anchor="t"/>
          <a:lstStyle/>
          <a:p>
            <a:pPr>
              <a:lnSpc>
                <a:spcPct val="150000"/>
              </a:lnSpc>
            </a:pPr>
            <a:r>
              <a:rPr lang="en-US" sz="1400" dirty="0">
                <a:solidFill>
                  <a:srgbClr val="000000"/>
                </a:solidFill>
                <a:latin typeface="MiSans" pitchFamily="34" charset="0"/>
                <a:ea typeface="MiSans" pitchFamily="34" charset="-122"/>
                <a:cs typeface="MiSans" pitchFamily="34" charset="-120"/>
              </a:rPr>
              <a:t>SAS Customer Intelligence offers predictive analytics for churn management and service adoption, enabling targeted retention strategies.</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659928" y="2089579"/>
            <a:ext cx="2872142" cy="2215991"/>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B87FFF"/>
                </a:solidFill>
                <a:latin typeface="MiSans" pitchFamily="34" charset="0"/>
                <a:ea typeface="MiSans" pitchFamily="34" charset="-122"/>
                <a:cs typeface="MiSans" pitchFamily="34" charset="-120"/>
              </a:rPr>
              <a:t>03</a:t>
            </a:r>
            <a:endParaRPr lang="en-US" sz="1600" dirty="0"/>
          </a:p>
        </p:txBody>
      </p:sp>
      <p:sp>
        <p:nvSpPr>
          <p:cNvPr id="3" name="Text 1"/>
          <p:cNvSpPr/>
          <p:nvPr/>
        </p:nvSpPr>
        <p:spPr>
          <a:xfrm>
            <a:off x="1569720" y="4858385"/>
            <a:ext cx="9379585" cy="492125"/>
          </a:xfrm>
          <a:prstGeom prst="rect">
            <a:avLst/>
          </a:prstGeom>
          <a:noFill/>
          <a:ln/>
        </p:spPr>
        <p:txBody>
          <a:bodyPr wrap="square" lIns="0" tIns="0" rIns="0" bIns="0" rtlCol="0" anchor="t">
            <a:spAutoFit/>
          </a:bodyPr>
          <a:lstStyle/>
          <a:p>
            <a:pPr algn="ctr">
              <a:lnSpc>
                <a:spcPct val="100000"/>
              </a:lnSpc>
            </a:pPr>
            <a:r>
              <a:rPr lang="en-US" sz="3200" dirty="0">
                <a:solidFill>
                  <a:srgbClr val="000000"/>
                </a:solidFill>
                <a:latin typeface="MiSans" pitchFamily="34" charset="0"/>
                <a:ea typeface="MiSans" pitchFamily="34" charset="-122"/>
                <a:cs typeface="MiSans" pitchFamily="34" charset="-120"/>
              </a:rPr>
              <a:t>Step-by-Step Usage</a:t>
            </a:r>
            <a:endParaRPr lang="en-US" sz="1600" dirty="0"/>
          </a:p>
        </p:txBody>
      </p:sp>
      <p:pic>
        <p:nvPicPr>
          <p:cNvPr id="4" name="Image 0" descr="https://kimi-img.moonshot.cn/pub/slides/slides_tmpl/image/25-09-02-15:09:07-d2r9g4pe3tpg8rchv4vg.png"/>
          <p:cNvPicPr>
            <a:picLocks noChangeAspect="1"/>
          </p:cNvPicPr>
          <p:nvPr/>
        </p:nvPicPr>
        <p:blipFill>
          <a:blip r:embed="rId3"/>
          <a:stretch>
            <a:fillRect/>
          </a:stretch>
        </p:blipFill>
        <p:spPr>
          <a:xfrm>
            <a:off x="1038860" y="2399030"/>
            <a:ext cx="2334895" cy="2021205"/>
          </a:xfrm>
          <a:prstGeom prst="rect">
            <a:avLst/>
          </a:prstGeom>
        </p:spPr>
      </p:pic>
      <p:pic>
        <p:nvPicPr>
          <p:cNvPr id="5" name="Image 1" descr="https://kimi-img.moonshot.cn/pub/slides/slides_tmpl/image/25-09-02-15:09:07-d2r9g4pe3tpg8rchv4vg.png"/>
          <p:cNvPicPr>
            <a:picLocks noChangeAspect="1"/>
          </p:cNvPicPr>
          <p:nvPr/>
        </p:nvPicPr>
        <p:blipFill>
          <a:blip r:embed="rId3"/>
          <a:stretch>
            <a:fillRect/>
          </a:stretch>
        </p:blipFill>
        <p:spPr>
          <a:xfrm flipH="1">
            <a:off x="9010015" y="2399030"/>
            <a:ext cx="2334895" cy="2021205"/>
          </a:xfrm>
          <a:prstGeom prst="rect">
            <a:avLst/>
          </a:prstGeom>
        </p:spPr>
      </p:pic>
      <p:pic>
        <p:nvPicPr>
          <p:cNvPr id="6" name="Image 2" descr="https://kimi-img.moonshot.cn/pub/slides/slides_tmpl/image/25-09-02-15:09:07-d2r9g4pe3tpg8rchv4v0.jpeg"/>
          <p:cNvPicPr>
            <a:picLocks noChangeAspect="1"/>
          </p:cNvPicPr>
          <p:nvPr/>
        </p:nvPicPr>
        <p:blipFill>
          <a:blip r:embed="rId4"/>
          <a:stretch>
            <a:fillRect/>
          </a:stretch>
        </p:blipFill>
        <p:spPr>
          <a:xfrm>
            <a:off x="-1" y="6531445"/>
            <a:ext cx="12192001" cy="323116"/>
          </a:xfrm>
          <a:prstGeom prst="rect">
            <a:avLst/>
          </a:prstGeom>
        </p:spPr>
      </p:pic>
      <p:pic>
        <p:nvPicPr>
          <p:cNvPr id="7" name="Image 3" descr="https://kimi-img.moonshot.cn/pub/slides/slides_tmpl/image/25-09-02-15:09:07-d2r9g4pe3tpg8rchv4p0.png"/>
          <p:cNvPicPr>
            <a:picLocks noChangeAspect="1"/>
          </p:cNvPicPr>
          <p:nvPr/>
        </p:nvPicPr>
        <p:blipFill>
          <a:blip r:embed="rId5"/>
          <a:stretch>
            <a:fillRect/>
          </a:stretch>
        </p:blipFill>
        <p:spPr>
          <a:xfrm>
            <a:off x="839470" y="599440"/>
            <a:ext cx="10727690" cy="80645"/>
          </a:xfrm>
          <a:prstGeom prst="rect">
            <a:avLst/>
          </a:prstGeom>
        </p:spPr>
      </p:pic>
      <p:pic>
        <p:nvPicPr>
          <p:cNvPr id="8" name="Image 4" descr="https://kimi-img.moonshot.cn/pub/slides/slides_tmpl/image/25-09-02-15:09:07-d2r9g4pe3tpg8rchv4s0.png"/>
          <p:cNvPicPr>
            <a:picLocks noChangeAspect="1"/>
          </p:cNvPicPr>
          <p:nvPr/>
        </p:nvPicPr>
        <p:blipFill>
          <a:blip r:embed="rId6"/>
          <a:stretch>
            <a:fillRect/>
          </a:stretch>
        </p:blipFill>
        <p:spPr>
          <a:xfrm>
            <a:off x="10090150" y="5903595"/>
            <a:ext cx="1682750" cy="628015"/>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177"/>
        </a:solidFill>
        <a:effectLst/>
      </p:bgPr>
    </p:bg>
    <p:spTree>
      <p:nvGrpSpPr>
        <p:cNvPr id="1" name=""/>
        <p:cNvGrpSpPr/>
        <p:nvPr/>
      </p:nvGrpSpPr>
      <p:grpSpPr>
        <a:xfrm>
          <a:off x="0" y="0"/>
          <a:ext cx="0" cy="0"/>
          <a:chOff x="0" y="0"/>
          <a:chExt cx="0" cy="0"/>
        </a:xfrm>
      </p:grpSpPr>
      <p:pic>
        <p:nvPicPr>
          <p:cNvPr id="2" name="Image 0" descr="https://kimi-img.moonshot.cn/pub/slides/slides_tmpl/image/25-09-02-15:09:07-d2r9g4pe3tpg8rchv4rg.jpg"/>
          <p:cNvPicPr>
            <a:picLocks noChangeAspect="1"/>
          </p:cNvPicPr>
          <p:nvPr/>
        </p:nvPicPr>
        <p:blipFill>
          <a:blip r:embed="rId3"/>
          <a:srcRect t="30065" b="30065"/>
          <a:stretch/>
        </p:blipFill>
        <p:spPr>
          <a:xfrm>
            <a:off x="0" y="5466080"/>
            <a:ext cx="12192000" cy="1405890"/>
          </a:xfrm>
          <a:prstGeom prst="rect">
            <a:avLst/>
          </a:prstGeom>
        </p:spPr>
      </p:pic>
      <p:pic>
        <p:nvPicPr>
          <p:cNvPr id="3" name="Image 1" descr="https://kimi-img.moonshot.cn/pub/slides/slides_tmpl/image/25-09-02-15:09:28-d2r9ga1e3tpg8rchv550.png"/>
          <p:cNvPicPr>
            <a:picLocks noChangeAspect="1"/>
          </p:cNvPicPr>
          <p:nvPr/>
        </p:nvPicPr>
        <p:blipFill>
          <a:blip r:embed="rId4"/>
          <a:stretch>
            <a:fillRect/>
          </a:stretch>
        </p:blipFill>
        <p:spPr>
          <a:xfrm rot="16200000">
            <a:off x="7943850" y="2576195"/>
            <a:ext cx="4544695" cy="2578100"/>
          </a:xfrm>
          <a:prstGeom prst="rect">
            <a:avLst/>
          </a:prstGeom>
        </p:spPr>
      </p:pic>
      <p:pic>
        <p:nvPicPr>
          <p:cNvPr id="4" name="Image 2" descr="https://kimi-img.moonshot.cn/pub/slides/slides_tmpl/image/25-09-02-15:09:28-d2r9ga1e3tpg8rchv550.png"/>
          <p:cNvPicPr>
            <a:picLocks noChangeAspect="1"/>
          </p:cNvPicPr>
          <p:nvPr/>
        </p:nvPicPr>
        <p:blipFill>
          <a:blip r:embed="rId4"/>
          <a:stretch>
            <a:fillRect/>
          </a:stretch>
        </p:blipFill>
        <p:spPr>
          <a:xfrm rot="16200000">
            <a:off x="5195570" y="2601595"/>
            <a:ext cx="4544695" cy="2578100"/>
          </a:xfrm>
          <a:prstGeom prst="rect">
            <a:avLst/>
          </a:prstGeom>
        </p:spPr>
      </p:pic>
      <p:pic>
        <p:nvPicPr>
          <p:cNvPr id="5" name="Image 3" descr="https://kimi-img.moonshot.cn/pub/slides/slides_tmpl/image/25-09-02-15:09:28-d2r9ga1e3tpg8rchv550.png"/>
          <p:cNvPicPr>
            <a:picLocks noChangeAspect="1"/>
          </p:cNvPicPr>
          <p:nvPr/>
        </p:nvPicPr>
        <p:blipFill>
          <a:blip r:embed="rId4"/>
          <a:stretch>
            <a:fillRect/>
          </a:stretch>
        </p:blipFill>
        <p:spPr>
          <a:xfrm rot="16200000">
            <a:off x="2485390" y="2639695"/>
            <a:ext cx="4544695" cy="2578100"/>
          </a:xfrm>
          <a:prstGeom prst="rect">
            <a:avLst/>
          </a:prstGeom>
        </p:spPr>
      </p:pic>
      <p:pic>
        <p:nvPicPr>
          <p:cNvPr id="6" name="Image 4" descr="https://kimi-img.moonshot.cn/pub/slides/slides_tmpl/image/25-09-02-15:09:28-d2r9ga1e3tpg8rchv550.png"/>
          <p:cNvPicPr>
            <a:picLocks noChangeAspect="1"/>
          </p:cNvPicPr>
          <p:nvPr/>
        </p:nvPicPr>
        <p:blipFill>
          <a:blip r:embed="rId4"/>
          <a:stretch>
            <a:fillRect/>
          </a:stretch>
        </p:blipFill>
        <p:spPr>
          <a:xfrm rot="16200000">
            <a:off x="-221615" y="2639695"/>
            <a:ext cx="4544695" cy="2578100"/>
          </a:xfrm>
          <a:prstGeom prst="rect">
            <a:avLst/>
          </a:prstGeom>
        </p:spPr>
      </p:pic>
      <p:sp>
        <p:nvSpPr>
          <p:cNvPr id="7" name="Text 0"/>
          <p:cNvSpPr/>
          <p:nvPr/>
        </p:nvSpPr>
        <p:spPr>
          <a:xfrm>
            <a:off x="542290" y="789305"/>
            <a:ext cx="1049147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Predictive Maintenance Workflow</a:t>
            </a:r>
            <a:endParaRPr lang="en-US" sz="1600" dirty="0"/>
          </a:p>
        </p:txBody>
      </p:sp>
      <p:pic>
        <p:nvPicPr>
          <p:cNvPr id="8" name="Image 5" descr="https://kimi-img.moonshot.cn/pub/slides/slides_tmpl/image/25-09-02-15:09:08-d2r9g51e3tpg8rchv500.png"/>
          <p:cNvPicPr>
            <a:picLocks noChangeAspect="1"/>
          </p:cNvPicPr>
          <p:nvPr/>
        </p:nvPicPr>
        <p:blipFill>
          <a:blip r:embed="rId5"/>
          <a:stretch>
            <a:fillRect/>
          </a:stretch>
        </p:blipFill>
        <p:spPr>
          <a:xfrm rot="16680000">
            <a:off x="625943" y="-292917"/>
            <a:ext cx="410596" cy="1637554"/>
          </a:xfrm>
          <a:prstGeom prst="rect">
            <a:avLst/>
          </a:prstGeom>
        </p:spPr>
      </p:pic>
      <p:sp>
        <p:nvSpPr>
          <p:cNvPr id="9" name="Text 1"/>
          <p:cNvSpPr/>
          <p:nvPr/>
        </p:nvSpPr>
        <p:spPr>
          <a:xfrm>
            <a:off x="929700" y="2056981"/>
            <a:ext cx="2073657" cy="553720"/>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Data Ingestion</a:t>
            </a:r>
            <a:endParaRPr lang="en-US" sz="1600" dirty="0"/>
          </a:p>
        </p:txBody>
      </p:sp>
      <p:sp>
        <p:nvSpPr>
          <p:cNvPr id="10" name="Text 2"/>
          <p:cNvSpPr/>
          <p:nvPr/>
        </p:nvSpPr>
        <p:spPr>
          <a:xfrm>
            <a:off x="849925" y="2632660"/>
            <a:ext cx="2278892" cy="328904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Ingest historical alarm data from base-station sensors to feed into AI models for predictive maintenance.</a:t>
            </a:r>
            <a:endParaRPr lang="en-US" sz="1600" dirty="0"/>
          </a:p>
        </p:txBody>
      </p:sp>
      <p:sp>
        <p:nvSpPr>
          <p:cNvPr id="11" name="Text 3"/>
          <p:cNvSpPr/>
          <p:nvPr/>
        </p:nvSpPr>
        <p:spPr>
          <a:xfrm>
            <a:off x="3634992" y="2056981"/>
            <a:ext cx="2073657" cy="553720"/>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Anomaly Detection</a:t>
            </a:r>
            <a:endParaRPr lang="en-US" sz="1600" dirty="0"/>
          </a:p>
        </p:txBody>
      </p:sp>
      <p:sp>
        <p:nvSpPr>
          <p:cNvPr id="12" name="Text 4"/>
          <p:cNvSpPr/>
          <p:nvPr/>
        </p:nvSpPr>
        <p:spPr>
          <a:xfrm>
            <a:off x="3555217" y="2632660"/>
            <a:ext cx="2278892" cy="328904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Use IBM Maximo to train anomaly detection models that predict potential failures before they occur.</a:t>
            </a:r>
            <a:endParaRPr lang="en-US" sz="1600" dirty="0"/>
          </a:p>
        </p:txBody>
      </p:sp>
      <p:sp>
        <p:nvSpPr>
          <p:cNvPr id="13" name="Text 5"/>
          <p:cNvSpPr/>
          <p:nvPr/>
        </p:nvSpPr>
        <p:spPr>
          <a:xfrm>
            <a:off x="6340284" y="2056981"/>
            <a:ext cx="2073657" cy="553720"/>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Automatic Ticketing</a:t>
            </a:r>
            <a:endParaRPr lang="en-US" sz="1600" dirty="0"/>
          </a:p>
        </p:txBody>
      </p:sp>
      <p:sp>
        <p:nvSpPr>
          <p:cNvPr id="14" name="Text 6"/>
          <p:cNvSpPr/>
          <p:nvPr/>
        </p:nvSpPr>
        <p:spPr>
          <a:xfrm>
            <a:off x="6260509" y="2632660"/>
            <a:ext cx="2278892" cy="328904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Automatically generate maintenance tickets based on predicted failures, ensuring timely intervention.</a:t>
            </a:r>
            <a:endParaRPr lang="en-US" sz="1600" dirty="0"/>
          </a:p>
        </p:txBody>
      </p:sp>
      <p:sp>
        <p:nvSpPr>
          <p:cNvPr id="15" name="Text 7"/>
          <p:cNvSpPr/>
          <p:nvPr/>
        </p:nvSpPr>
        <p:spPr>
          <a:xfrm>
            <a:off x="9045577" y="2056981"/>
            <a:ext cx="2073657" cy="553720"/>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Field Team Scheduling</a:t>
            </a:r>
            <a:endParaRPr lang="en-US" sz="1600" dirty="0"/>
          </a:p>
        </p:txBody>
      </p:sp>
      <p:sp>
        <p:nvSpPr>
          <p:cNvPr id="16" name="Text 8"/>
          <p:cNvSpPr/>
          <p:nvPr/>
        </p:nvSpPr>
        <p:spPr>
          <a:xfrm>
            <a:off x="8965802" y="2632660"/>
            <a:ext cx="2278892" cy="328904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Schedule field teams proactively to address predicted issues, reducing downtime and improving network reliability.</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37-d2r9gc9e3tpg8rchv5bg.jpeg"/>
          <p:cNvPicPr>
            <a:picLocks noChangeAspect="1"/>
          </p:cNvPicPr>
          <p:nvPr/>
        </p:nvPicPr>
        <p:blipFill>
          <a:blip r:embed="rId3"/>
          <a:stretch>
            <a:fillRect/>
          </a:stretch>
        </p:blipFill>
        <p:spPr>
          <a:xfrm>
            <a:off x="0" y="17060"/>
            <a:ext cx="12192000" cy="6823880"/>
          </a:xfrm>
          <a:prstGeom prst="rect">
            <a:avLst/>
          </a:prstGeom>
        </p:spPr>
      </p:pic>
      <p:pic>
        <p:nvPicPr>
          <p:cNvPr id="3" name="Image 1" descr="https://kimi-img.moonshot.cn/pub/slides/slides_tmpl/image/25-09-02-15:09:07-d2r9g4pe3tpg8rchv4r0.png"/>
          <p:cNvPicPr>
            <a:picLocks noChangeAspect="1"/>
          </p:cNvPicPr>
          <p:nvPr/>
        </p:nvPicPr>
        <p:blipFill>
          <a:blip r:embed="rId4"/>
          <a:stretch>
            <a:fillRect/>
          </a:stretch>
        </p:blipFill>
        <p:spPr>
          <a:xfrm>
            <a:off x="8582660" y="1717040"/>
            <a:ext cx="2234565" cy="1788795"/>
          </a:xfrm>
          <a:prstGeom prst="rect">
            <a:avLst/>
          </a:prstGeom>
        </p:spPr>
      </p:pic>
      <p:pic>
        <p:nvPicPr>
          <p:cNvPr id="4" name="Image 2" descr="https://kimi-img.moonshot.cn/pub/slides/slides_tmpl/image/25-09-02-15:09:07-d2r9g4pe3tpg8rchv4r0.png"/>
          <p:cNvPicPr>
            <a:picLocks noChangeAspect="1"/>
          </p:cNvPicPr>
          <p:nvPr/>
        </p:nvPicPr>
        <p:blipFill>
          <a:blip r:embed="rId4"/>
          <a:stretch>
            <a:fillRect/>
          </a:stretch>
        </p:blipFill>
        <p:spPr>
          <a:xfrm>
            <a:off x="4925060" y="1717040"/>
            <a:ext cx="2234565" cy="1788795"/>
          </a:xfrm>
          <a:prstGeom prst="rect">
            <a:avLst/>
          </a:prstGeom>
        </p:spPr>
      </p:pic>
      <p:pic>
        <p:nvPicPr>
          <p:cNvPr id="5" name="Image 3" descr="https://kimi-img.moonshot.cn/pub/slides/slides_tmpl/image/25-09-02-15:09:07-d2r9g4pe3tpg8rchv4r0.png"/>
          <p:cNvPicPr>
            <a:picLocks noChangeAspect="1"/>
          </p:cNvPicPr>
          <p:nvPr/>
        </p:nvPicPr>
        <p:blipFill>
          <a:blip r:embed="rId4"/>
          <a:stretch>
            <a:fillRect/>
          </a:stretch>
        </p:blipFill>
        <p:spPr>
          <a:xfrm>
            <a:off x="1336040" y="1717040"/>
            <a:ext cx="2234565" cy="1788795"/>
          </a:xfrm>
          <a:prstGeom prst="rect">
            <a:avLst/>
          </a:prstGeom>
        </p:spPr>
      </p:pic>
      <p:sp>
        <p:nvSpPr>
          <p:cNvPr id="6" name="Text 0"/>
          <p:cNvSpPr/>
          <p:nvPr/>
        </p:nvSpPr>
        <p:spPr>
          <a:xfrm>
            <a:off x="542215" y="802316"/>
            <a:ext cx="8152877" cy="833184"/>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Fraud Detection Pipeline</a:t>
            </a:r>
            <a:endParaRPr lang="en-US" sz="1600" dirty="0"/>
          </a:p>
        </p:txBody>
      </p:sp>
      <p:pic>
        <p:nvPicPr>
          <p:cNvPr id="7" name="Image 4" descr="https://kimi-img.moonshot.cn/pub/slides/slides_tmpl/image/25-09-02-15:09:08-d2r9g51e3tpg8rchv500.png"/>
          <p:cNvPicPr>
            <a:picLocks noChangeAspect="1"/>
          </p:cNvPicPr>
          <p:nvPr/>
        </p:nvPicPr>
        <p:blipFill>
          <a:blip r:embed="rId5"/>
          <a:stretch>
            <a:fillRect/>
          </a:stretch>
        </p:blipFill>
        <p:spPr>
          <a:xfrm rot="16680000">
            <a:off x="625943" y="-292917"/>
            <a:ext cx="410596" cy="1637554"/>
          </a:xfrm>
          <a:prstGeom prst="rect">
            <a:avLst/>
          </a:prstGeom>
        </p:spPr>
      </p:pic>
      <p:pic>
        <p:nvPicPr>
          <p:cNvPr id="8" name="Image 5" descr="https://kimi-img.moonshot.cn/pub/slides/slides_tmpl/image/25-09-02-15:09:07-d2r9g4pe3tpg8rchv4p0.png"/>
          <p:cNvPicPr>
            <a:picLocks noChangeAspect="1"/>
          </p:cNvPicPr>
          <p:nvPr/>
        </p:nvPicPr>
        <p:blipFill>
          <a:blip r:embed="rId6">
            <a:alphaModFix amt="38000"/>
          </a:blip>
          <a:stretch>
            <a:fillRect/>
          </a:stretch>
        </p:blipFill>
        <p:spPr>
          <a:xfrm rot="5400000">
            <a:off x="2129790" y="4097020"/>
            <a:ext cx="4292600" cy="84455"/>
          </a:xfrm>
          <a:prstGeom prst="rect">
            <a:avLst/>
          </a:prstGeom>
        </p:spPr>
      </p:pic>
      <p:pic>
        <p:nvPicPr>
          <p:cNvPr id="9" name="Image 6" descr="https://kimi-img.moonshot.cn/pub/slides/slides_tmpl/image/25-09-02-15:09:07-d2r9g4pe3tpg8rchv4p0.png"/>
          <p:cNvPicPr>
            <a:picLocks noChangeAspect="1"/>
          </p:cNvPicPr>
          <p:nvPr/>
        </p:nvPicPr>
        <p:blipFill>
          <a:blip r:embed="rId6">
            <a:alphaModFix amt="38000"/>
          </a:blip>
          <a:stretch>
            <a:fillRect/>
          </a:stretch>
        </p:blipFill>
        <p:spPr>
          <a:xfrm rot="5400000">
            <a:off x="5803265" y="4016375"/>
            <a:ext cx="4292600" cy="84455"/>
          </a:xfrm>
          <a:prstGeom prst="rect">
            <a:avLst/>
          </a:prstGeom>
        </p:spPr>
      </p:pic>
      <p:sp>
        <p:nvSpPr>
          <p:cNvPr id="10" name="Shape 1"/>
          <p:cNvSpPr/>
          <p:nvPr/>
        </p:nvSpPr>
        <p:spPr>
          <a:xfrm>
            <a:off x="2200974" y="1912754"/>
            <a:ext cx="684530" cy="638765"/>
          </a:xfrm>
          <a:prstGeom prst="rect">
            <a:avLst/>
          </a:prstGeom>
          <a:solidFill>
            <a:srgbClr val="000000">
              <a:alpha val="0"/>
            </a:srgbClr>
          </a:solidFill>
          <a:ln/>
        </p:spPr>
      </p:sp>
      <p:sp>
        <p:nvSpPr>
          <p:cNvPr id="11" name="Text 2"/>
          <p:cNvSpPr/>
          <p:nvPr/>
        </p:nvSpPr>
        <p:spPr>
          <a:xfrm>
            <a:off x="2200974" y="1912754"/>
            <a:ext cx="684530" cy="638765"/>
          </a:xfrm>
          <a:prstGeom prst="rect">
            <a:avLst/>
          </a:prstGeom>
          <a:noFill/>
          <a:ln/>
        </p:spPr>
        <p:txBody>
          <a:bodyPr wrap="square" lIns="0" tIns="0" rIns="0" bIns="0" rtlCol="0" anchor="t"/>
          <a:lstStyle/>
          <a:p>
            <a:pPr algn="ctr">
              <a:lnSpc>
                <a:spcPct val="110000"/>
              </a:lnSpc>
            </a:pPr>
            <a:r>
              <a:rPr lang="en-US" sz="4000" dirty="0">
                <a:solidFill>
                  <a:srgbClr val="B87FFF"/>
                </a:solidFill>
                <a:latin typeface="MiSans" pitchFamily="34" charset="0"/>
                <a:ea typeface="MiSans" pitchFamily="34" charset="-122"/>
                <a:cs typeface="MiSans" pitchFamily="34" charset="-120"/>
              </a:rPr>
              <a:t>01</a:t>
            </a:r>
            <a:endParaRPr lang="en-US" sz="1600" dirty="0"/>
          </a:p>
        </p:txBody>
      </p:sp>
      <p:sp>
        <p:nvSpPr>
          <p:cNvPr id="12" name="Text 3"/>
          <p:cNvSpPr/>
          <p:nvPr/>
        </p:nvSpPr>
        <p:spPr>
          <a:xfrm>
            <a:off x="1621374" y="2551519"/>
            <a:ext cx="1747413" cy="553998"/>
          </a:xfrm>
          <a:prstGeom prst="rect">
            <a:avLst/>
          </a:prstGeom>
          <a:noFill/>
          <a:ln/>
        </p:spPr>
        <p:txBody>
          <a:bodyPr wrap="square" lIns="0" tIns="0" rIns="0" bIns="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Real-Time Monitoring</a:t>
            </a:r>
            <a:endParaRPr lang="en-US" sz="1600" dirty="0"/>
          </a:p>
        </p:txBody>
      </p:sp>
      <p:sp>
        <p:nvSpPr>
          <p:cNvPr id="13" name="Text 4"/>
          <p:cNvSpPr/>
          <p:nvPr/>
        </p:nvSpPr>
        <p:spPr>
          <a:xfrm>
            <a:off x="817880" y="3641725"/>
            <a:ext cx="3310255" cy="2353310"/>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Stream call-detail-records into Subex ROC for real-time fraud detection and risk scoring.</a:t>
            </a:r>
            <a:endParaRPr lang="en-US" sz="1600" dirty="0"/>
          </a:p>
        </p:txBody>
      </p:sp>
      <p:sp>
        <p:nvSpPr>
          <p:cNvPr id="14" name="Shape 5"/>
          <p:cNvSpPr/>
          <p:nvPr/>
        </p:nvSpPr>
        <p:spPr>
          <a:xfrm>
            <a:off x="5770944" y="1912754"/>
            <a:ext cx="684530" cy="676910"/>
          </a:xfrm>
          <a:prstGeom prst="rect">
            <a:avLst/>
          </a:prstGeom>
          <a:solidFill>
            <a:srgbClr val="000000">
              <a:alpha val="0"/>
            </a:srgbClr>
          </a:solidFill>
          <a:ln/>
        </p:spPr>
      </p:sp>
      <p:sp>
        <p:nvSpPr>
          <p:cNvPr id="15" name="Text 6"/>
          <p:cNvSpPr/>
          <p:nvPr/>
        </p:nvSpPr>
        <p:spPr>
          <a:xfrm>
            <a:off x="5770944" y="1912754"/>
            <a:ext cx="684530" cy="676910"/>
          </a:xfrm>
          <a:prstGeom prst="rect">
            <a:avLst/>
          </a:prstGeom>
          <a:noFill/>
          <a:ln/>
        </p:spPr>
        <p:txBody>
          <a:bodyPr wrap="square" lIns="0" tIns="0" rIns="0" bIns="0" rtlCol="0" anchor="t"/>
          <a:lstStyle/>
          <a:p>
            <a:pPr algn="ctr">
              <a:lnSpc>
                <a:spcPct val="110000"/>
              </a:lnSpc>
            </a:pPr>
            <a:r>
              <a:rPr lang="en-US" sz="4000" dirty="0">
                <a:solidFill>
                  <a:srgbClr val="B87FFF"/>
                </a:solidFill>
                <a:latin typeface="MiSans" pitchFamily="34" charset="0"/>
                <a:ea typeface="MiSans" pitchFamily="34" charset="-122"/>
                <a:cs typeface="MiSans" pitchFamily="34" charset="-120"/>
              </a:rPr>
              <a:t>02</a:t>
            </a:r>
            <a:endParaRPr lang="en-US" sz="1600" dirty="0"/>
          </a:p>
        </p:txBody>
      </p:sp>
      <p:sp>
        <p:nvSpPr>
          <p:cNvPr id="16" name="Text 7"/>
          <p:cNvSpPr/>
          <p:nvPr/>
        </p:nvSpPr>
        <p:spPr>
          <a:xfrm>
            <a:off x="5191344" y="2551519"/>
            <a:ext cx="1747413" cy="553998"/>
          </a:xfrm>
          <a:prstGeom prst="rect">
            <a:avLst/>
          </a:prstGeom>
          <a:noFill/>
          <a:ln/>
        </p:spPr>
        <p:txBody>
          <a:bodyPr wrap="square" lIns="0" tIns="0" rIns="0" bIns="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Auto-Barring Suspicious SIMs</a:t>
            </a:r>
            <a:endParaRPr lang="en-US" sz="1600" dirty="0"/>
          </a:p>
        </p:txBody>
      </p:sp>
      <p:sp>
        <p:nvSpPr>
          <p:cNvPr id="17" name="Text 8"/>
          <p:cNvSpPr/>
          <p:nvPr/>
        </p:nvSpPr>
        <p:spPr>
          <a:xfrm>
            <a:off x="4421505" y="3641725"/>
            <a:ext cx="3310255" cy="2353310"/>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Automatically bar suspicious SIMs to prevent fraud, ensuring minimal disruption to legitimate traffic.</a:t>
            </a:r>
            <a:endParaRPr lang="en-US" sz="1600" dirty="0"/>
          </a:p>
        </p:txBody>
      </p:sp>
      <p:sp>
        <p:nvSpPr>
          <p:cNvPr id="18" name="Shape 9"/>
          <p:cNvSpPr/>
          <p:nvPr/>
        </p:nvSpPr>
        <p:spPr>
          <a:xfrm>
            <a:off x="9413939" y="1912754"/>
            <a:ext cx="684530" cy="676910"/>
          </a:xfrm>
          <a:prstGeom prst="rect">
            <a:avLst/>
          </a:prstGeom>
          <a:solidFill>
            <a:srgbClr val="000000">
              <a:alpha val="0"/>
            </a:srgbClr>
          </a:solidFill>
          <a:ln/>
        </p:spPr>
      </p:sp>
      <p:sp>
        <p:nvSpPr>
          <p:cNvPr id="19" name="Text 10"/>
          <p:cNvSpPr/>
          <p:nvPr/>
        </p:nvSpPr>
        <p:spPr>
          <a:xfrm>
            <a:off x="9413939" y="1912754"/>
            <a:ext cx="684530" cy="676910"/>
          </a:xfrm>
          <a:prstGeom prst="rect">
            <a:avLst/>
          </a:prstGeom>
          <a:noFill/>
          <a:ln/>
        </p:spPr>
        <p:txBody>
          <a:bodyPr wrap="square" lIns="0" tIns="0" rIns="0" bIns="0" rtlCol="0" anchor="t"/>
          <a:lstStyle/>
          <a:p>
            <a:pPr algn="ctr">
              <a:lnSpc>
                <a:spcPct val="110000"/>
              </a:lnSpc>
            </a:pPr>
            <a:r>
              <a:rPr lang="en-US" sz="4000" dirty="0">
                <a:solidFill>
                  <a:srgbClr val="B87FFF"/>
                </a:solidFill>
                <a:latin typeface="MiSans" pitchFamily="34" charset="0"/>
                <a:ea typeface="MiSans" pitchFamily="34" charset="-122"/>
                <a:cs typeface="MiSans" pitchFamily="34" charset="-120"/>
              </a:rPr>
              <a:t>03</a:t>
            </a:r>
            <a:endParaRPr lang="en-US" sz="1600" dirty="0"/>
          </a:p>
        </p:txBody>
      </p:sp>
      <p:sp>
        <p:nvSpPr>
          <p:cNvPr id="20" name="Text 11"/>
          <p:cNvSpPr/>
          <p:nvPr/>
        </p:nvSpPr>
        <p:spPr>
          <a:xfrm>
            <a:off x="8834339" y="2551519"/>
            <a:ext cx="1747413" cy="553998"/>
          </a:xfrm>
          <a:prstGeom prst="rect">
            <a:avLst/>
          </a:prstGeom>
          <a:noFill/>
          <a:ln/>
        </p:spPr>
        <p:txBody>
          <a:bodyPr wrap="square" lIns="0" tIns="0" rIns="0" bIns="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Model Retraining</a:t>
            </a:r>
            <a:endParaRPr lang="en-US" sz="1600" dirty="0"/>
          </a:p>
        </p:txBody>
      </p:sp>
      <p:sp>
        <p:nvSpPr>
          <p:cNvPr id="21" name="Text 12"/>
          <p:cNvSpPr/>
          <p:nvPr/>
        </p:nvSpPr>
        <p:spPr>
          <a:xfrm>
            <a:off x="8133715" y="3641725"/>
            <a:ext cx="3310255" cy="2353310"/>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Implement weekly model retraining with investigator feedback to maintain high accuracy and adapt to evolving fraud patterns.</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36-d2r9gc1e3tpg8rchv58g.png"/>
          <p:cNvPicPr>
            <a:picLocks noChangeAspect="1"/>
          </p:cNvPicPr>
          <p:nvPr/>
        </p:nvPicPr>
        <p:blipFill>
          <a:blip r:embed="rId3"/>
          <a:stretch>
            <a:fillRect/>
          </a:stretch>
        </p:blipFill>
        <p:spPr>
          <a:xfrm rot="16200000">
            <a:off x="3967480" y="2141220"/>
            <a:ext cx="4391025" cy="3514725"/>
          </a:xfrm>
          <a:prstGeom prst="rect">
            <a:avLst/>
          </a:prstGeom>
        </p:spPr>
      </p:pic>
      <p:pic>
        <p:nvPicPr>
          <p:cNvPr id="3" name="Image 1" descr="https://kimi-img.moonshot.cn/pub/slides/slides_tmpl/image/25-09-02-15:09:36-d2r9gc1e3tpg8rchv58g.png"/>
          <p:cNvPicPr>
            <a:picLocks noChangeAspect="1"/>
          </p:cNvPicPr>
          <p:nvPr/>
        </p:nvPicPr>
        <p:blipFill>
          <a:blip r:embed="rId3"/>
          <a:stretch>
            <a:fillRect/>
          </a:stretch>
        </p:blipFill>
        <p:spPr>
          <a:xfrm rot="16200000">
            <a:off x="283210" y="2091690"/>
            <a:ext cx="4391025" cy="3514725"/>
          </a:xfrm>
          <a:prstGeom prst="rect">
            <a:avLst/>
          </a:prstGeom>
        </p:spPr>
      </p:pic>
      <p:sp>
        <p:nvSpPr>
          <p:cNvPr id="4" name="Text 0"/>
          <p:cNvSpPr/>
          <p:nvPr/>
        </p:nvSpPr>
        <p:spPr>
          <a:xfrm>
            <a:off x="542290" y="867410"/>
            <a:ext cx="885317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Churn Prediction Cycle</a:t>
            </a:r>
            <a:endParaRPr lang="en-US" sz="1600" dirty="0"/>
          </a:p>
        </p:txBody>
      </p:sp>
      <p:pic>
        <p:nvPicPr>
          <p:cNvPr id="5" name="Image 2" descr="https://kimi-img.moonshot.cn/pub/slides/slides_tmpl/image/25-09-02-15:09:08-d2r9g51e3tpg8rchv500.png"/>
          <p:cNvPicPr>
            <a:picLocks noChangeAspect="1"/>
          </p:cNvPicPr>
          <p:nvPr/>
        </p:nvPicPr>
        <p:blipFill>
          <a:blip r:embed="rId4"/>
          <a:stretch>
            <a:fillRect/>
          </a:stretch>
        </p:blipFill>
        <p:spPr>
          <a:xfrm rot="16680000">
            <a:off x="625943" y="-292917"/>
            <a:ext cx="410596" cy="1637554"/>
          </a:xfrm>
          <a:prstGeom prst="rect">
            <a:avLst/>
          </a:prstGeom>
        </p:spPr>
      </p:pic>
      <p:pic>
        <p:nvPicPr>
          <p:cNvPr id="6" name="Image 3" descr="https://kimi-img.moonshot.cn/pub/slides/slides_tmpl/image/25-09-02-15:09:36-d2r9gc1e3tpg8rchv5ag.png"/>
          <p:cNvPicPr>
            <a:picLocks noChangeAspect="1"/>
          </p:cNvPicPr>
          <p:nvPr/>
        </p:nvPicPr>
        <p:blipFill>
          <a:blip r:embed="rId5"/>
          <a:stretch>
            <a:fillRect/>
          </a:stretch>
        </p:blipFill>
        <p:spPr>
          <a:xfrm>
            <a:off x="8089900" y="1728470"/>
            <a:ext cx="3496310" cy="4314825"/>
          </a:xfrm>
          <a:prstGeom prst="rect">
            <a:avLst/>
          </a:prstGeom>
        </p:spPr>
      </p:pic>
      <p:pic>
        <p:nvPicPr>
          <p:cNvPr id="7" name="Image 4" descr="https://kimi-img.moonshot.cn/pub/slides/slides_tmpl/image/25-09-02-15:09:07-d2r9g4pe3tpg8rchv4p0.png"/>
          <p:cNvPicPr>
            <a:picLocks noChangeAspect="1"/>
          </p:cNvPicPr>
          <p:nvPr/>
        </p:nvPicPr>
        <p:blipFill>
          <a:blip r:embed="rId6"/>
          <a:stretch>
            <a:fillRect/>
          </a:stretch>
        </p:blipFill>
        <p:spPr>
          <a:xfrm>
            <a:off x="7539990" y="1128395"/>
            <a:ext cx="4046220" cy="76200"/>
          </a:xfrm>
          <a:prstGeom prst="rect">
            <a:avLst/>
          </a:prstGeom>
        </p:spPr>
      </p:pic>
      <p:pic>
        <p:nvPicPr>
          <p:cNvPr id="8" name="Image 5" descr="https://kimi-img.moonshot.cn/pub/slides/slides_tmpl/image/25-09-02-15:09:07-d2r9g4pe3tpg8rchv4qg.jpeg"/>
          <p:cNvPicPr>
            <a:picLocks noChangeAspect="1"/>
          </p:cNvPicPr>
          <p:nvPr/>
        </p:nvPicPr>
        <p:blipFill>
          <a:blip r:embed="rId7"/>
          <a:stretch>
            <a:fillRect/>
          </a:stretch>
        </p:blipFill>
        <p:spPr>
          <a:xfrm>
            <a:off x="-49530" y="6471285"/>
            <a:ext cx="12241530" cy="377825"/>
          </a:xfrm>
          <a:prstGeom prst="rect">
            <a:avLst/>
          </a:prstGeom>
        </p:spPr>
      </p:pic>
      <p:sp>
        <p:nvSpPr>
          <p:cNvPr id="9" name="Text 1"/>
          <p:cNvSpPr/>
          <p:nvPr/>
        </p:nvSpPr>
        <p:spPr>
          <a:xfrm>
            <a:off x="1096417" y="2470247"/>
            <a:ext cx="2172166" cy="615553"/>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Data Fusion</a:t>
            </a:r>
            <a:endParaRPr lang="en-US" sz="1600" dirty="0"/>
          </a:p>
        </p:txBody>
      </p:sp>
      <p:sp>
        <p:nvSpPr>
          <p:cNvPr id="10" name="Text 2"/>
          <p:cNvSpPr/>
          <p:nvPr/>
        </p:nvSpPr>
        <p:spPr>
          <a:xfrm>
            <a:off x="1015973" y="3217432"/>
            <a:ext cx="2859341" cy="264271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Fuse CRM and usage data to build comprehensive customer profiles for churn prediction.</a:t>
            </a:r>
            <a:endParaRPr lang="en-US" sz="1600" dirty="0"/>
          </a:p>
        </p:txBody>
      </p:sp>
      <p:sp>
        <p:nvSpPr>
          <p:cNvPr id="11" name="Text 3"/>
          <p:cNvSpPr/>
          <p:nvPr/>
        </p:nvSpPr>
        <p:spPr>
          <a:xfrm>
            <a:off x="4761159" y="2470247"/>
            <a:ext cx="2172166" cy="615553"/>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Targeted Retention</a:t>
            </a:r>
            <a:endParaRPr lang="en-US" sz="1600" dirty="0"/>
          </a:p>
        </p:txBody>
      </p:sp>
      <p:sp>
        <p:nvSpPr>
          <p:cNvPr id="12" name="Text 4"/>
          <p:cNvSpPr/>
          <p:nvPr/>
        </p:nvSpPr>
        <p:spPr>
          <a:xfrm>
            <a:off x="4680715" y="3217432"/>
            <a:ext cx="2859341" cy="264271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Use Einstein Analytics to predict churn propensity and deliver targeted retention offers, improving customer retention rates.</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659928" y="2089579"/>
            <a:ext cx="2872142" cy="2215991"/>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B87FFF"/>
                </a:solidFill>
                <a:latin typeface="MiSans" pitchFamily="34" charset="0"/>
                <a:ea typeface="MiSans" pitchFamily="34" charset="-122"/>
                <a:cs typeface="MiSans" pitchFamily="34" charset="-120"/>
              </a:rPr>
              <a:t>04</a:t>
            </a:r>
            <a:endParaRPr lang="en-US" sz="1600" dirty="0"/>
          </a:p>
        </p:txBody>
      </p:sp>
      <p:sp>
        <p:nvSpPr>
          <p:cNvPr id="3" name="Text 1"/>
          <p:cNvSpPr/>
          <p:nvPr/>
        </p:nvSpPr>
        <p:spPr>
          <a:xfrm>
            <a:off x="1569720" y="4858385"/>
            <a:ext cx="9379585" cy="492125"/>
          </a:xfrm>
          <a:prstGeom prst="rect">
            <a:avLst/>
          </a:prstGeom>
          <a:noFill/>
          <a:ln/>
        </p:spPr>
        <p:txBody>
          <a:bodyPr wrap="square" lIns="0" tIns="0" rIns="0" bIns="0" rtlCol="0" anchor="t">
            <a:spAutoFit/>
          </a:bodyPr>
          <a:lstStyle/>
          <a:p>
            <a:pPr algn="ctr">
              <a:lnSpc>
                <a:spcPct val="100000"/>
              </a:lnSpc>
            </a:pPr>
            <a:r>
              <a:rPr lang="en-US" sz="3200" dirty="0">
                <a:solidFill>
                  <a:srgbClr val="000000"/>
                </a:solidFill>
                <a:latin typeface="MiSans" pitchFamily="34" charset="0"/>
                <a:ea typeface="MiSans" pitchFamily="34" charset="-122"/>
                <a:cs typeface="MiSans" pitchFamily="34" charset="-120"/>
              </a:rPr>
              <a:t>Hands-On Activities</a:t>
            </a:r>
            <a:endParaRPr lang="en-US" sz="1600" dirty="0"/>
          </a:p>
        </p:txBody>
      </p:sp>
      <p:pic>
        <p:nvPicPr>
          <p:cNvPr id="4" name="Image 0" descr="https://kimi-img.moonshot.cn/pub/slides/slides_tmpl/image/25-09-02-15:09:07-d2r9g4pe3tpg8rchv4vg.png"/>
          <p:cNvPicPr>
            <a:picLocks noChangeAspect="1"/>
          </p:cNvPicPr>
          <p:nvPr/>
        </p:nvPicPr>
        <p:blipFill>
          <a:blip r:embed="rId3"/>
          <a:stretch>
            <a:fillRect/>
          </a:stretch>
        </p:blipFill>
        <p:spPr>
          <a:xfrm>
            <a:off x="1038860" y="2399030"/>
            <a:ext cx="2334895" cy="2021205"/>
          </a:xfrm>
          <a:prstGeom prst="rect">
            <a:avLst/>
          </a:prstGeom>
        </p:spPr>
      </p:pic>
      <p:pic>
        <p:nvPicPr>
          <p:cNvPr id="5" name="Image 1" descr="https://kimi-img.moonshot.cn/pub/slides/slides_tmpl/image/25-09-02-15:09:07-d2r9g4pe3tpg8rchv4vg.png"/>
          <p:cNvPicPr>
            <a:picLocks noChangeAspect="1"/>
          </p:cNvPicPr>
          <p:nvPr/>
        </p:nvPicPr>
        <p:blipFill>
          <a:blip r:embed="rId3"/>
          <a:stretch>
            <a:fillRect/>
          </a:stretch>
        </p:blipFill>
        <p:spPr>
          <a:xfrm flipH="1">
            <a:off x="9010015" y="2399030"/>
            <a:ext cx="2334895" cy="2021205"/>
          </a:xfrm>
          <a:prstGeom prst="rect">
            <a:avLst/>
          </a:prstGeom>
        </p:spPr>
      </p:pic>
      <p:pic>
        <p:nvPicPr>
          <p:cNvPr id="6" name="Image 2" descr="https://kimi-img.moonshot.cn/pub/slides/slides_tmpl/image/25-09-02-15:09:07-d2r9g4pe3tpg8rchv4v0.jpeg"/>
          <p:cNvPicPr>
            <a:picLocks noChangeAspect="1"/>
          </p:cNvPicPr>
          <p:nvPr/>
        </p:nvPicPr>
        <p:blipFill>
          <a:blip r:embed="rId4"/>
          <a:stretch>
            <a:fillRect/>
          </a:stretch>
        </p:blipFill>
        <p:spPr>
          <a:xfrm>
            <a:off x="-1" y="6531445"/>
            <a:ext cx="12192001" cy="323116"/>
          </a:xfrm>
          <a:prstGeom prst="rect">
            <a:avLst/>
          </a:prstGeom>
        </p:spPr>
      </p:pic>
      <p:pic>
        <p:nvPicPr>
          <p:cNvPr id="7" name="Image 3" descr="https://kimi-img.moonshot.cn/pub/slides/slides_tmpl/image/25-09-02-15:09:07-d2r9g4pe3tpg8rchv4p0.png"/>
          <p:cNvPicPr>
            <a:picLocks noChangeAspect="1"/>
          </p:cNvPicPr>
          <p:nvPr/>
        </p:nvPicPr>
        <p:blipFill>
          <a:blip r:embed="rId5"/>
          <a:stretch>
            <a:fillRect/>
          </a:stretch>
        </p:blipFill>
        <p:spPr>
          <a:xfrm>
            <a:off x="839470" y="599440"/>
            <a:ext cx="10727690" cy="80645"/>
          </a:xfrm>
          <a:prstGeom prst="rect">
            <a:avLst/>
          </a:prstGeom>
        </p:spPr>
      </p:pic>
      <p:pic>
        <p:nvPicPr>
          <p:cNvPr id="8" name="Image 4" descr="https://kimi-img.moonshot.cn/pub/slides/slides_tmpl/image/25-09-02-15:09:07-d2r9g4pe3tpg8rchv4s0.png"/>
          <p:cNvPicPr>
            <a:picLocks noChangeAspect="1"/>
          </p:cNvPicPr>
          <p:nvPr/>
        </p:nvPicPr>
        <p:blipFill>
          <a:blip r:embed="rId6"/>
          <a:stretch>
            <a:fillRect/>
          </a:stretch>
        </p:blipFill>
        <p:spPr>
          <a:xfrm>
            <a:off x="10090150" y="5903595"/>
            <a:ext cx="1682750" cy="628015"/>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542215" y="72611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Lab: Build a Maintenance Model</a:t>
            </a:r>
            <a:endParaRPr lang="en-US" sz="1600" dirty="0"/>
          </a:p>
        </p:txBody>
      </p:sp>
      <p:pic>
        <p:nvPicPr>
          <p:cNvPr id="3" name="Image 0" descr="https://kimi-img.moonshot.cn/pub/slides/slides_tmpl/image/25-09-02-15:09:08-d2r9g51e3tpg8rchv500.png"/>
          <p:cNvPicPr>
            <a:picLocks noChangeAspect="1"/>
          </p:cNvPicPr>
          <p:nvPr/>
        </p:nvPicPr>
        <p:blipFill>
          <a:blip r:embed="rId3"/>
          <a:stretch>
            <a:fillRect/>
          </a:stretch>
        </p:blipFill>
        <p:spPr>
          <a:xfrm rot="16680000">
            <a:off x="625943" y="-292917"/>
            <a:ext cx="410596" cy="1637554"/>
          </a:xfrm>
          <a:prstGeom prst="rect">
            <a:avLst/>
          </a:prstGeom>
        </p:spPr>
      </p:pic>
      <p:pic>
        <p:nvPicPr>
          <p:cNvPr id="4" name="Image 1" descr="https://kimi-img.moonshot.cn/pub/slides/slides_tmpl/image/25-09-02-15:09:52-d2r9gg1e3tpg8rchv5ng.jpg"/>
          <p:cNvPicPr>
            <a:picLocks noChangeAspect="1"/>
          </p:cNvPicPr>
          <p:nvPr/>
        </p:nvPicPr>
        <p:blipFill>
          <a:blip r:embed="rId4"/>
          <a:srcRect l="-909" t="57034" r="909" b="24765"/>
          <a:stretch/>
        </p:blipFill>
        <p:spPr>
          <a:xfrm>
            <a:off x="803276" y="1571230"/>
            <a:ext cx="10693400" cy="1946369"/>
          </a:xfrm>
          <a:prstGeom prst="rect">
            <a:avLst/>
          </a:prstGeom>
        </p:spPr>
      </p:pic>
      <p:pic>
        <p:nvPicPr>
          <p:cNvPr id="5" name="Image 2" descr="https://kimi-img.moonshot.cn/pub/slides/slides_tmpl/image/25-09-02-15:09:07-d2r9g4pe3tpg8rchv4p0.png"/>
          <p:cNvPicPr>
            <a:picLocks noChangeAspect="1"/>
          </p:cNvPicPr>
          <p:nvPr/>
        </p:nvPicPr>
        <p:blipFill>
          <a:blip r:embed="rId5">
            <a:alphaModFix amt="38000"/>
          </a:blip>
          <a:stretch>
            <a:fillRect/>
          </a:stretch>
        </p:blipFill>
        <p:spPr>
          <a:xfrm rot="5400000" flipV="1">
            <a:off x="2998470" y="5126990"/>
            <a:ext cx="2692400" cy="83185"/>
          </a:xfrm>
          <a:prstGeom prst="rect">
            <a:avLst/>
          </a:prstGeom>
        </p:spPr>
      </p:pic>
      <p:pic>
        <p:nvPicPr>
          <p:cNvPr id="6" name="Image 3" descr="https://kimi-img.moonshot.cn/pub/slides/slides_tmpl/image/25-09-02-15:09:07-d2r9g4pe3tpg8rchv4p0.png"/>
          <p:cNvPicPr>
            <a:picLocks noChangeAspect="1"/>
          </p:cNvPicPr>
          <p:nvPr/>
        </p:nvPicPr>
        <p:blipFill>
          <a:blip r:embed="rId5">
            <a:alphaModFix amt="38000"/>
          </a:blip>
          <a:stretch>
            <a:fillRect/>
          </a:stretch>
        </p:blipFill>
        <p:spPr>
          <a:xfrm rot="5400000" flipV="1">
            <a:off x="6609080" y="5074920"/>
            <a:ext cx="2692400" cy="83185"/>
          </a:xfrm>
          <a:prstGeom prst="rect">
            <a:avLst/>
          </a:prstGeom>
        </p:spPr>
      </p:pic>
      <p:pic>
        <p:nvPicPr>
          <p:cNvPr id="7" name="Image 4" descr="https://kimi-img.moonshot.cn/pub/slides/slides_tmpl/image/25-09-02-15:09:07-d2r9g4pe3tpg8rchv4rg.jpg"/>
          <p:cNvPicPr>
            <a:picLocks noChangeAspect="1"/>
          </p:cNvPicPr>
          <p:nvPr/>
        </p:nvPicPr>
        <p:blipFill>
          <a:blip r:embed="rId6"/>
          <a:srcRect t="30065" b="30065"/>
          <a:stretch/>
        </p:blipFill>
        <p:spPr>
          <a:xfrm>
            <a:off x="0" y="6716395"/>
            <a:ext cx="12192000" cy="138430"/>
          </a:xfrm>
          <a:prstGeom prst="rect">
            <a:avLst/>
          </a:prstGeom>
        </p:spPr>
      </p:pic>
      <p:pic>
        <p:nvPicPr>
          <p:cNvPr id="8" name="Image 5" descr="https://kimi-img.moonshot.cn/pub/slides/slides_tmpl/image/25-09-02-15:09:07-d2r9g4pe3tpg8rchv4qg.jpeg"/>
          <p:cNvPicPr>
            <a:picLocks noChangeAspect="1"/>
          </p:cNvPicPr>
          <p:nvPr/>
        </p:nvPicPr>
        <p:blipFill>
          <a:blip r:embed="rId7"/>
          <a:stretch>
            <a:fillRect/>
          </a:stretch>
        </p:blipFill>
        <p:spPr>
          <a:xfrm>
            <a:off x="6071086" y="-12257"/>
            <a:ext cx="6120914" cy="377985"/>
          </a:xfrm>
          <a:prstGeom prst="rect">
            <a:avLst/>
          </a:prstGeom>
        </p:spPr>
      </p:pic>
      <p:sp>
        <p:nvSpPr>
          <p:cNvPr id="9" name="Text 1"/>
          <p:cNvSpPr/>
          <p:nvPr/>
        </p:nvSpPr>
        <p:spPr>
          <a:xfrm>
            <a:off x="976381" y="3829305"/>
            <a:ext cx="3562537" cy="27699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Historical Data Import</a:t>
            </a:r>
            <a:endParaRPr lang="en-US" sz="1600" dirty="0"/>
          </a:p>
        </p:txBody>
      </p:sp>
      <p:sp>
        <p:nvSpPr>
          <p:cNvPr id="10" name="Text 2"/>
          <p:cNvSpPr/>
          <p:nvPr/>
        </p:nvSpPr>
        <p:spPr>
          <a:xfrm>
            <a:off x="900224" y="4137082"/>
            <a:ext cx="3360880" cy="232602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Import historical alarm data from base-station sensors to train a predictive maintenance model.</a:t>
            </a:r>
            <a:endParaRPr lang="en-US" sz="1600" dirty="0"/>
          </a:p>
        </p:txBody>
      </p:sp>
      <p:sp>
        <p:nvSpPr>
          <p:cNvPr id="11" name="Text 3"/>
          <p:cNvSpPr/>
          <p:nvPr/>
        </p:nvSpPr>
        <p:spPr>
          <a:xfrm>
            <a:off x="4596974" y="3829305"/>
            <a:ext cx="3562537" cy="27699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Model Training</a:t>
            </a:r>
            <a:endParaRPr lang="en-US" sz="1600" dirty="0"/>
          </a:p>
        </p:txBody>
      </p:sp>
      <p:sp>
        <p:nvSpPr>
          <p:cNvPr id="12" name="Text 4"/>
          <p:cNvSpPr/>
          <p:nvPr/>
        </p:nvSpPr>
        <p:spPr>
          <a:xfrm>
            <a:off x="4520817" y="4137082"/>
            <a:ext cx="3360880" cy="232602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Train a random-forest model using Optuna for hyperparameter tuning to predict equipment failures.</a:t>
            </a:r>
            <a:endParaRPr lang="en-US" sz="1600" dirty="0"/>
          </a:p>
        </p:txBody>
      </p:sp>
      <p:sp>
        <p:nvSpPr>
          <p:cNvPr id="13" name="Text 5"/>
          <p:cNvSpPr/>
          <p:nvPr/>
        </p:nvSpPr>
        <p:spPr>
          <a:xfrm>
            <a:off x="8177612" y="3829305"/>
            <a:ext cx="3562537" cy="27699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Dashboard Creation</a:t>
            </a:r>
            <a:endParaRPr lang="en-US" sz="1600" dirty="0"/>
          </a:p>
        </p:txBody>
      </p:sp>
      <p:sp>
        <p:nvSpPr>
          <p:cNvPr id="14" name="Text 6"/>
          <p:cNvSpPr/>
          <p:nvPr/>
        </p:nvSpPr>
        <p:spPr>
          <a:xfrm>
            <a:off x="8101455" y="4137082"/>
            <a:ext cx="3360880" cy="232602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Create a Grafana dashboard to visualize failure predictions and schedule proactive maintenance.</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26-d2r9g9he3tpg8rchv530.jpeg"/>
          <p:cNvPicPr>
            <a:picLocks noChangeAspect="1"/>
          </p:cNvPicPr>
          <p:nvPr/>
        </p:nvPicPr>
        <p:blipFill>
          <a:blip r:embed="rId3"/>
          <a:stretch>
            <a:fillRect/>
          </a:stretch>
        </p:blipFill>
        <p:spPr>
          <a:xfrm>
            <a:off x="9704228" y="3450590"/>
            <a:ext cx="1774090" cy="2316681"/>
          </a:xfrm>
          <a:prstGeom prst="rect">
            <a:avLst/>
          </a:prstGeom>
        </p:spPr>
      </p:pic>
      <p:sp>
        <p:nvSpPr>
          <p:cNvPr id="3" name="Shape 0"/>
          <p:cNvSpPr/>
          <p:nvPr/>
        </p:nvSpPr>
        <p:spPr>
          <a:xfrm flipH="1">
            <a:off x="11451321" y="672670"/>
            <a:ext cx="77797" cy="72000"/>
          </a:xfrm>
          <a:prstGeom prst="ellipse">
            <a:avLst/>
          </a:prstGeom>
          <a:solidFill>
            <a:srgbClr val="FFFFFF"/>
          </a:solidFill>
          <a:ln/>
        </p:spPr>
      </p:sp>
      <p:sp>
        <p:nvSpPr>
          <p:cNvPr id="4" name="Text 1"/>
          <p:cNvSpPr/>
          <p:nvPr/>
        </p:nvSpPr>
        <p:spPr>
          <a:xfrm>
            <a:off x="11451321"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flipH="1">
            <a:off x="11319983" y="673749"/>
            <a:ext cx="77797" cy="72000"/>
          </a:xfrm>
          <a:prstGeom prst="ellipse">
            <a:avLst/>
          </a:prstGeom>
          <a:solidFill>
            <a:srgbClr val="FFFFFF">
              <a:alpha val="56471"/>
            </a:srgbClr>
          </a:solidFill>
          <a:ln/>
        </p:spPr>
      </p:sp>
      <p:sp>
        <p:nvSpPr>
          <p:cNvPr id="6" name="Text 3"/>
          <p:cNvSpPr/>
          <p:nvPr/>
        </p:nvSpPr>
        <p:spPr>
          <a:xfrm>
            <a:off x="11319983" y="673749"/>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flipH="1">
            <a:off x="11192132" y="672670"/>
            <a:ext cx="77797" cy="72000"/>
          </a:xfrm>
          <a:prstGeom prst="ellipse">
            <a:avLst/>
          </a:prstGeom>
          <a:solidFill>
            <a:srgbClr val="FFFFFF"/>
          </a:solidFill>
          <a:ln/>
        </p:spPr>
      </p:sp>
      <p:sp>
        <p:nvSpPr>
          <p:cNvPr id="8" name="Text 5"/>
          <p:cNvSpPr/>
          <p:nvPr/>
        </p:nvSpPr>
        <p:spPr>
          <a:xfrm>
            <a:off x="11192132"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flipH="1">
            <a:off x="11061118" y="672670"/>
            <a:ext cx="77797" cy="72000"/>
          </a:xfrm>
          <a:prstGeom prst="ellipse">
            <a:avLst/>
          </a:prstGeom>
          <a:solidFill>
            <a:srgbClr val="FFFFFF">
              <a:alpha val="56471"/>
            </a:srgbClr>
          </a:solidFill>
          <a:ln/>
        </p:spPr>
      </p:sp>
      <p:sp>
        <p:nvSpPr>
          <p:cNvPr id="10" name="Text 7"/>
          <p:cNvSpPr/>
          <p:nvPr/>
        </p:nvSpPr>
        <p:spPr>
          <a:xfrm>
            <a:off x="11061118"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pic>
        <p:nvPicPr>
          <p:cNvPr id="11" name="Image 1" descr="https://kimi-img.moonshot.cn/pub/slides/slides_tmpl/image/25-09-02-15:09:27-d2r9g9pe3tpg8rchv54g.png"/>
          <p:cNvPicPr>
            <a:picLocks noChangeAspect="1"/>
          </p:cNvPicPr>
          <p:nvPr/>
        </p:nvPicPr>
        <p:blipFill>
          <a:blip r:embed="rId4"/>
          <a:srcRect l="10185" t="13690" r="23875"/>
          <a:stretch/>
        </p:blipFill>
        <p:spPr>
          <a:xfrm>
            <a:off x="9595395" y="3330575"/>
            <a:ext cx="1767840" cy="2313940"/>
          </a:xfrm>
          <a:prstGeom prst="rect">
            <a:avLst/>
          </a:prstGeom>
        </p:spPr>
      </p:pic>
      <p:pic>
        <p:nvPicPr>
          <p:cNvPr id="12" name="Image 2" descr="https://kimi-img.moonshot.cn/pub/slides/slides_tmpl/image/25-09-02-15:09:53-d2r9gg9e3tpg8rchv5o0.jpg"/>
          <p:cNvPicPr>
            <a:picLocks noChangeAspect="1"/>
          </p:cNvPicPr>
          <p:nvPr/>
        </p:nvPicPr>
        <p:blipFill>
          <a:blip r:embed="rId5"/>
          <a:srcRect l="20775" r="20775"/>
          <a:stretch/>
        </p:blipFill>
        <p:spPr>
          <a:xfrm>
            <a:off x="809402" y="1588447"/>
            <a:ext cx="4458831" cy="4582500"/>
          </a:xfrm>
          <a:prstGeom prst="rect">
            <a:avLst/>
          </a:prstGeom>
        </p:spPr>
      </p:pic>
      <p:pic>
        <p:nvPicPr>
          <p:cNvPr id="13" name="Image 3" descr="https://kimi-img.moonshot.cn/pub/slides/slides_tmpl/image/25-09-02-15:09:08-d2r9g51e3tpg8rchv500.png"/>
          <p:cNvPicPr>
            <a:picLocks noChangeAspect="1"/>
          </p:cNvPicPr>
          <p:nvPr/>
        </p:nvPicPr>
        <p:blipFill>
          <a:blip r:embed="rId6"/>
          <a:stretch>
            <a:fillRect/>
          </a:stretch>
        </p:blipFill>
        <p:spPr>
          <a:xfrm rot="16680000">
            <a:off x="625943" y="-292917"/>
            <a:ext cx="410596" cy="1637554"/>
          </a:xfrm>
          <a:prstGeom prst="rect">
            <a:avLst/>
          </a:prstGeom>
        </p:spPr>
      </p:pic>
      <p:sp>
        <p:nvSpPr>
          <p:cNvPr id="14" name="Text 8"/>
          <p:cNvSpPr/>
          <p:nvPr/>
        </p:nvSpPr>
        <p:spPr>
          <a:xfrm>
            <a:off x="542215" y="867447"/>
            <a:ext cx="8152877" cy="833184"/>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Lab: Detect Sim-Card Fraud</a:t>
            </a:r>
            <a:endParaRPr lang="en-US" sz="1600" dirty="0"/>
          </a:p>
        </p:txBody>
      </p:sp>
      <p:pic>
        <p:nvPicPr>
          <p:cNvPr id="15" name="Image 4" descr="https://kimi-img.moonshot.cn/pub/slides/slides_tmpl/image/25-09-02-15:09:07-d2r9g4pe3tpg8rchv4qg.jpeg"/>
          <p:cNvPicPr>
            <a:picLocks noChangeAspect="1"/>
          </p:cNvPicPr>
          <p:nvPr/>
        </p:nvPicPr>
        <p:blipFill>
          <a:blip r:embed="rId7"/>
          <a:stretch>
            <a:fillRect/>
          </a:stretch>
        </p:blipFill>
        <p:spPr>
          <a:xfrm>
            <a:off x="6071086" y="-12257"/>
            <a:ext cx="6120914" cy="377985"/>
          </a:xfrm>
          <a:prstGeom prst="rect">
            <a:avLst/>
          </a:prstGeom>
        </p:spPr>
      </p:pic>
      <p:pic>
        <p:nvPicPr>
          <p:cNvPr id="16" name="Image 5" descr="https://kimi-img.moonshot.cn/pub/slides/slides_tmpl/image/25-09-02-15:09:27-d2r9g9pe3tpg8rchv53g.png"/>
          <p:cNvPicPr>
            <a:picLocks noChangeAspect="1"/>
          </p:cNvPicPr>
          <p:nvPr/>
        </p:nvPicPr>
        <p:blipFill>
          <a:blip r:embed="rId8"/>
          <a:stretch>
            <a:fillRect/>
          </a:stretch>
        </p:blipFill>
        <p:spPr>
          <a:xfrm>
            <a:off x="10330815" y="1415415"/>
            <a:ext cx="1032510" cy="1364615"/>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177"/>
        </a:solidFill>
        <a:effectLst/>
      </p:bgPr>
    </p:bg>
    <p:spTree>
      <p:nvGrpSpPr>
        <p:cNvPr id="1" name=""/>
        <p:cNvGrpSpPr/>
        <p:nvPr/>
      </p:nvGrpSpPr>
      <p:grpSpPr>
        <a:xfrm>
          <a:off x="0" y="0"/>
          <a:ext cx="0" cy="0"/>
          <a:chOff x="0" y="0"/>
          <a:chExt cx="0" cy="0"/>
        </a:xfrm>
      </p:grpSpPr>
      <p:sp>
        <p:nvSpPr>
          <p:cNvPr id="2" name="Text 0"/>
          <p:cNvSpPr/>
          <p:nvPr/>
        </p:nvSpPr>
        <p:spPr>
          <a:xfrm>
            <a:off x="654685" y="2225040"/>
            <a:ext cx="4871085" cy="929640"/>
          </a:xfrm>
          <a:prstGeom prst="rect">
            <a:avLst/>
          </a:prstGeom>
          <a:noFill/>
          <a:ln/>
        </p:spPr>
        <p:txBody>
          <a:bodyPr wrap="square" lIns="99695" tIns="49784" rIns="99695" bIns="49784" rtlCol="0" anchor="t">
            <a:spAutoFit/>
          </a:bodyPr>
          <a:lstStyle/>
          <a:p>
            <a:pPr>
              <a:lnSpc>
                <a:spcPct val="100000"/>
              </a:lnSpc>
            </a:pPr>
            <a:r>
              <a:rPr lang="en-US" sz="5400" b="1" dirty="0">
                <a:solidFill>
                  <a:srgbClr val="0D0D0D"/>
                </a:solidFill>
                <a:latin typeface="MiSans" pitchFamily="34" charset="0"/>
                <a:ea typeface="MiSans" pitchFamily="34" charset="-122"/>
                <a:cs typeface="MiSans" pitchFamily="34" charset="-120"/>
              </a:rPr>
              <a:t>THANK YOU</a:t>
            </a:r>
            <a:endParaRPr lang="en-US" sz="1600" dirty="0"/>
          </a:p>
        </p:txBody>
      </p:sp>
      <p:pic>
        <p:nvPicPr>
          <p:cNvPr id="3" name="Image 0" descr="https://kimi-img.moonshot.cn/pub/slides/slides_tmpl/image/25-09-02-15:09:07-d2r9g4pe3tpg8rchv4og.png"/>
          <p:cNvPicPr>
            <a:picLocks noChangeAspect="1"/>
          </p:cNvPicPr>
          <p:nvPr/>
        </p:nvPicPr>
        <p:blipFill>
          <a:blip r:embed="rId3"/>
          <a:srcRect l="62" r="62"/>
          <a:stretch/>
        </p:blipFill>
        <p:spPr>
          <a:xfrm>
            <a:off x="831215" y="4104640"/>
            <a:ext cx="2379980" cy="513715"/>
          </a:xfrm>
          <a:prstGeom prst="rect">
            <a:avLst/>
          </a:prstGeom>
        </p:spPr>
      </p:pic>
      <p:sp>
        <p:nvSpPr>
          <p:cNvPr id="4" name="Text 1"/>
          <p:cNvSpPr/>
          <p:nvPr/>
        </p:nvSpPr>
        <p:spPr>
          <a:xfrm>
            <a:off x="831215" y="4192905"/>
            <a:ext cx="2379980" cy="337185"/>
          </a:xfrm>
          <a:prstGeom prst="rect">
            <a:avLst/>
          </a:prstGeom>
          <a:noFill/>
          <a:ln/>
        </p:spPr>
        <p:txBody>
          <a:bodyPr wrap="square" lIns="91440" tIns="45720" rIns="91440" bIns="45720" rtlCol="0" anchor="t">
            <a:spAutoFit/>
          </a:bodyPr>
          <a:lstStyle/>
          <a:p>
            <a:pPr algn="ctr">
              <a:lnSpc>
                <a:spcPct val="100000"/>
              </a:lnSpc>
            </a:pPr>
            <a:r>
              <a:rPr lang="en-US" sz="1600">
                <a:solidFill>
                  <a:srgbClr val="000000"/>
                </a:solidFill>
                <a:latin typeface="MiSans" pitchFamily="34" charset="0"/>
                <a:ea typeface="MiSans" pitchFamily="34" charset="-122"/>
                <a:cs typeface="MiSans" pitchFamily="34" charset="-120"/>
              </a:rPr>
              <a:t>Sean Wong</a:t>
            </a:r>
            <a:endParaRPr lang="en-US" sz="1600" dirty="0"/>
          </a:p>
        </p:txBody>
      </p:sp>
      <p:pic>
        <p:nvPicPr>
          <p:cNvPr id="5" name="Image 1" descr="https://kimi-img.moonshot.cn/pub/slides/slides_tmpl/image/25-09-02-15:09:07-d2r9g4pe3tpg8rchv4og.png"/>
          <p:cNvPicPr>
            <a:picLocks noChangeAspect="1"/>
          </p:cNvPicPr>
          <p:nvPr/>
        </p:nvPicPr>
        <p:blipFill>
          <a:blip r:embed="rId3"/>
          <a:srcRect l="62" r="62"/>
          <a:stretch/>
        </p:blipFill>
        <p:spPr>
          <a:xfrm>
            <a:off x="3642995" y="4104640"/>
            <a:ext cx="2379980" cy="513715"/>
          </a:xfrm>
          <a:prstGeom prst="rect">
            <a:avLst/>
          </a:prstGeom>
        </p:spPr>
      </p:pic>
      <p:sp>
        <p:nvSpPr>
          <p:cNvPr id="6" name="Text 2"/>
          <p:cNvSpPr/>
          <p:nvPr/>
        </p:nvSpPr>
        <p:spPr>
          <a:xfrm>
            <a:off x="3642995" y="4192905"/>
            <a:ext cx="2379980" cy="337185"/>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000000"/>
                </a:solidFill>
                <a:latin typeface="MiSans" pitchFamily="34" charset="0"/>
                <a:ea typeface="MiSans" pitchFamily="34" charset="-122"/>
                <a:cs typeface="MiSans" pitchFamily="34" charset="-120"/>
              </a:rPr>
              <a:t>2025/08/05</a:t>
            </a:r>
            <a:endParaRPr lang="en-US" sz="1600" dirty="0"/>
          </a:p>
        </p:txBody>
      </p:sp>
      <p:pic>
        <p:nvPicPr>
          <p:cNvPr id="7" name="Image 2" descr="https://kimi-img.moonshot.cn/pub/slides/slides_tmpl/image/25-09-02-15:09:43-d2r9gdpe3tpg8rchv5lg.png"/>
          <p:cNvPicPr>
            <a:picLocks noChangeAspect="1"/>
          </p:cNvPicPr>
          <p:nvPr/>
        </p:nvPicPr>
        <p:blipFill>
          <a:blip r:embed="rId4"/>
          <a:stretch>
            <a:fillRect/>
          </a:stretch>
        </p:blipFill>
        <p:spPr>
          <a:xfrm>
            <a:off x="752475" y="663575"/>
            <a:ext cx="545465" cy="523240"/>
          </a:xfrm>
          <a:prstGeom prst="rect">
            <a:avLst/>
          </a:prstGeom>
        </p:spPr>
      </p:pic>
      <p:pic>
        <p:nvPicPr>
          <p:cNvPr id="8" name="Image 3" descr="https://kimi-img.moonshot.cn/pub/slides/slides_tmpl/image/25-09-02-15:09:07-d2r9g4pe3tpg8rchv4p0.png"/>
          <p:cNvPicPr>
            <a:picLocks noChangeAspect="1"/>
          </p:cNvPicPr>
          <p:nvPr/>
        </p:nvPicPr>
        <p:blipFill>
          <a:blip r:embed="rId5"/>
          <a:stretch>
            <a:fillRect/>
          </a:stretch>
        </p:blipFill>
        <p:spPr>
          <a:xfrm>
            <a:off x="1593850" y="743585"/>
            <a:ext cx="10047605" cy="94615"/>
          </a:xfrm>
          <a:prstGeom prst="rect">
            <a:avLst/>
          </a:prstGeom>
        </p:spPr>
      </p:pic>
      <p:pic>
        <p:nvPicPr>
          <p:cNvPr id="9" name="Image 4" descr="https://kimi-img.moonshot.cn/pub/slides/slides_tmpl/image/25-09-02-15:09:43-d2r9gdpe3tpg8rchv5mg.png"/>
          <p:cNvPicPr>
            <a:picLocks noChangeAspect="1"/>
          </p:cNvPicPr>
          <p:nvPr/>
        </p:nvPicPr>
        <p:blipFill>
          <a:blip r:embed="rId6"/>
          <a:stretch>
            <a:fillRect/>
          </a:stretch>
        </p:blipFill>
        <p:spPr>
          <a:xfrm>
            <a:off x="6022975" y="941705"/>
            <a:ext cx="5454015" cy="5341620"/>
          </a:xfrm>
          <a:prstGeom prst="rect">
            <a:avLst/>
          </a:prstGeom>
        </p:spPr>
      </p:pic>
      <p:pic>
        <p:nvPicPr>
          <p:cNvPr id="10" name="Image 5" descr="https://kimi-img.moonshot.cn/pub/slides/slides_tmpl/image/25-09-02-15:09:43-d2r9gdpe3tpg8rchv5lg.png"/>
          <p:cNvPicPr>
            <a:picLocks noChangeAspect="1"/>
          </p:cNvPicPr>
          <p:nvPr/>
        </p:nvPicPr>
        <p:blipFill>
          <a:blip r:embed="rId4"/>
          <a:stretch>
            <a:fillRect/>
          </a:stretch>
        </p:blipFill>
        <p:spPr>
          <a:xfrm>
            <a:off x="11347450" y="5785485"/>
            <a:ext cx="496570" cy="477520"/>
          </a:xfrm>
          <a:prstGeom prst="rect">
            <a:avLst/>
          </a:prstGeom>
        </p:spPr>
      </p:pic>
      <p:pic>
        <p:nvPicPr>
          <p:cNvPr id="11" name="Image 6" descr="https://kimi-img.moonshot.cn/pub/slides/slides_tmpl/image/25-09-02-15:09:07-d2r9g4pe3tpg8rchv4rg.jpg"/>
          <p:cNvPicPr>
            <a:picLocks noChangeAspect="1"/>
          </p:cNvPicPr>
          <p:nvPr/>
        </p:nvPicPr>
        <p:blipFill>
          <a:blip r:embed="rId7"/>
          <a:srcRect t="30065" b="30065"/>
          <a:stretch/>
        </p:blipFill>
        <p:spPr>
          <a:xfrm>
            <a:off x="0" y="6343015"/>
            <a:ext cx="12192000" cy="514985"/>
          </a:xfrm>
          <a:prstGeom prst="rect">
            <a:avLst/>
          </a:prstGeom>
        </p:spPr>
      </p:pic>
      <p:pic>
        <p:nvPicPr>
          <p:cNvPr id="12" name="Image 7" descr="https://kimi-img.moonshot.cn/pub/slides/slides_tmpl/image/25-09-02-15:09:07-d2r9g4pe3tpg8rchv4s0.png"/>
          <p:cNvPicPr>
            <a:picLocks noChangeAspect="1"/>
          </p:cNvPicPr>
          <p:nvPr/>
        </p:nvPicPr>
        <p:blipFill>
          <a:blip r:embed="rId8"/>
          <a:stretch>
            <a:fillRect/>
          </a:stretch>
        </p:blipFill>
        <p:spPr>
          <a:xfrm>
            <a:off x="752475" y="5655310"/>
            <a:ext cx="1682750" cy="628015"/>
          </a:xfrm>
          <a:prstGeom prst="rect">
            <a:avLst/>
          </a:prstGeom>
        </p:spPr>
      </p:pic>
      <p:pic>
        <p:nvPicPr>
          <p:cNvPr id="13" name="Image 8" descr="https://kimi-img.moonshot.cn/pub/slides/slides_tmpl/image/25-09-02-15:09:07-d2r9g4pe3tpg8rchv4p0.png"/>
          <p:cNvPicPr>
            <a:picLocks noChangeAspect="1"/>
          </p:cNvPicPr>
          <p:nvPr/>
        </p:nvPicPr>
        <p:blipFill>
          <a:blip r:embed="rId5"/>
          <a:stretch>
            <a:fillRect/>
          </a:stretch>
        </p:blipFill>
        <p:spPr>
          <a:xfrm>
            <a:off x="2435225" y="6012815"/>
            <a:ext cx="6131560" cy="76200"/>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B87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07-d2r9g4pe3tpg8rchv4tg.png"/>
          <p:cNvPicPr>
            <a:picLocks noChangeAspect="1"/>
          </p:cNvPicPr>
          <p:nvPr/>
        </p:nvPicPr>
        <p:blipFill>
          <a:blip r:embed="rId3"/>
          <a:stretch>
            <a:fillRect/>
          </a:stretch>
        </p:blipFill>
        <p:spPr>
          <a:xfrm rot="5400000">
            <a:off x="8857615" y="2980690"/>
            <a:ext cx="1580515" cy="3423920"/>
          </a:xfrm>
          <a:prstGeom prst="rect">
            <a:avLst/>
          </a:prstGeom>
        </p:spPr>
      </p:pic>
      <p:pic>
        <p:nvPicPr>
          <p:cNvPr id="3" name="Image 1" descr="https://kimi-img.moonshot.cn/pub/slides/slides_tmpl/image/25-09-02-15:09:07-d2r9g4pe3tpg8rchv4tg.png"/>
          <p:cNvPicPr>
            <a:picLocks noChangeAspect="1"/>
          </p:cNvPicPr>
          <p:nvPr/>
        </p:nvPicPr>
        <p:blipFill>
          <a:blip r:embed="rId3"/>
          <a:stretch>
            <a:fillRect/>
          </a:stretch>
        </p:blipFill>
        <p:spPr>
          <a:xfrm rot="5400000">
            <a:off x="5401945" y="3018790"/>
            <a:ext cx="1580515" cy="3423920"/>
          </a:xfrm>
          <a:prstGeom prst="rect">
            <a:avLst/>
          </a:prstGeom>
        </p:spPr>
      </p:pic>
      <p:pic>
        <p:nvPicPr>
          <p:cNvPr id="4" name="Image 2" descr="https://kimi-img.moonshot.cn/pub/slides/slides_tmpl/image/25-09-02-15:09:07-d2r9g4pe3tpg8rchv4tg.png"/>
          <p:cNvPicPr>
            <a:picLocks noChangeAspect="1"/>
          </p:cNvPicPr>
          <p:nvPr/>
        </p:nvPicPr>
        <p:blipFill>
          <a:blip r:embed="rId3"/>
          <a:stretch>
            <a:fillRect/>
          </a:stretch>
        </p:blipFill>
        <p:spPr>
          <a:xfrm rot="5400000">
            <a:off x="1910080" y="3065145"/>
            <a:ext cx="1580515" cy="3423920"/>
          </a:xfrm>
          <a:prstGeom prst="rect">
            <a:avLst/>
          </a:prstGeom>
        </p:spPr>
      </p:pic>
      <p:pic>
        <p:nvPicPr>
          <p:cNvPr id="5" name="Image 3" descr="https://kimi-img.moonshot.cn/pub/slides/slides_tmpl/image/25-09-02-15:09:07-d2r9g4pe3tpg8rchv4tg.png"/>
          <p:cNvPicPr>
            <a:picLocks noChangeAspect="1"/>
          </p:cNvPicPr>
          <p:nvPr/>
        </p:nvPicPr>
        <p:blipFill>
          <a:blip r:embed="rId3"/>
          <a:stretch>
            <a:fillRect/>
          </a:stretch>
        </p:blipFill>
        <p:spPr>
          <a:xfrm rot="5400000">
            <a:off x="8857615" y="1154430"/>
            <a:ext cx="1580515" cy="3423920"/>
          </a:xfrm>
          <a:prstGeom prst="rect">
            <a:avLst/>
          </a:prstGeom>
        </p:spPr>
      </p:pic>
      <p:pic>
        <p:nvPicPr>
          <p:cNvPr id="6" name="Image 4" descr="https://kimi-img.moonshot.cn/pub/slides/slides_tmpl/image/25-09-02-15:09:07-d2r9g4pe3tpg8rchv4tg.png"/>
          <p:cNvPicPr>
            <a:picLocks noChangeAspect="1"/>
          </p:cNvPicPr>
          <p:nvPr/>
        </p:nvPicPr>
        <p:blipFill>
          <a:blip r:embed="rId3"/>
          <a:stretch>
            <a:fillRect/>
          </a:stretch>
        </p:blipFill>
        <p:spPr>
          <a:xfrm rot="5400000">
            <a:off x="5401945" y="1197610"/>
            <a:ext cx="1580515" cy="3423920"/>
          </a:xfrm>
          <a:prstGeom prst="rect">
            <a:avLst/>
          </a:prstGeom>
        </p:spPr>
      </p:pic>
      <p:pic>
        <p:nvPicPr>
          <p:cNvPr id="7" name="Image 5" descr="https://kimi-img.moonshot.cn/pub/slides/slides_tmpl/image/25-09-02-15:09:07-d2r9g4pe3tpg8rchv4tg.png"/>
          <p:cNvPicPr>
            <a:picLocks noChangeAspect="1"/>
          </p:cNvPicPr>
          <p:nvPr/>
        </p:nvPicPr>
        <p:blipFill>
          <a:blip r:embed="rId3"/>
          <a:stretch>
            <a:fillRect/>
          </a:stretch>
        </p:blipFill>
        <p:spPr>
          <a:xfrm rot="5400000">
            <a:off x="1910080" y="1207135"/>
            <a:ext cx="1580515" cy="3423920"/>
          </a:xfrm>
          <a:prstGeom prst="rect">
            <a:avLst/>
          </a:prstGeom>
        </p:spPr>
      </p:pic>
      <p:pic>
        <p:nvPicPr>
          <p:cNvPr id="8" name="Image 6" descr="https://kimi-img.moonshot.cn/pub/slides/slides_tmpl/image/25-09-02-15:09:07-d2r9g4pe3tpg8rchv4v0.jpeg"/>
          <p:cNvPicPr>
            <a:picLocks noChangeAspect="1"/>
          </p:cNvPicPr>
          <p:nvPr/>
        </p:nvPicPr>
        <p:blipFill>
          <a:blip r:embed="rId4"/>
          <a:stretch>
            <a:fillRect/>
          </a:stretch>
        </p:blipFill>
        <p:spPr>
          <a:xfrm>
            <a:off x="-1" y="6531445"/>
            <a:ext cx="12192001" cy="323116"/>
          </a:xfrm>
          <a:prstGeom prst="rect">
            <a:avLst/>
          </a:prstGeom>
        </p:spPr>
      </p:pic>
      <p:pic>
        <p:nvPicPr>
          <p:cNvPr id="9" name="Image 7" descr="https://kimi-img.moonshot.cn/pub/slides/slides_tmpl/image/25-09-02-15:09:07-d2r9g4pe3tpg8rchv4p0.png"/>
          <p:cNvPicPr>
            <a:picLocks noChangeAspect="1"/>
          </p:cNvPicPr>
          <p:nvPr/>
        </p:nvPicPr>
        <p:blipFill>
          <a:blip r:embed="rId5"/>
          <a:stretch>
            <a:fillRect/>
          </a:stretch>
        </p:blipFill>
        <p:spPr>
          <a:xfrm>
            <a:off x="839470" y="6202680"/>
            <a:ext cx="10727690" cy="80645"/>
          </a:xfrm>
          <a:prstGeom prst="rect">
            <a:avLst/>
          </a:prstGeom>
        </p:spPr>
      </p:pic>
      <p:sp>
        <p:nvSpPr>
          <p:cNvPr id="10" name="Text 0"/>
          <p:cNvSpPr/>
          <p:nvPr/>
        </p:nvSpPr>
        <p:spPr>
          <a:xfrm>
            <a:off x="2108836" y="639274"/>
            <a:ext cx="4366260" cy="1021159"/>
          </a:xfrm>
          <a:prstGeom prst="rect">
            <a:avLst/>
          </a:prstGeom>
          <a:noFill/>
          <a:ln/>
        </p:spPr>
        <p:txBody>
          <a:bodyPr wrap="square" lIns="0" tIns="0" rIns="0" bIns="0" rtlCol="0" anchor="t">
            <a:spAutoFit/>
          </a:bodyPr>
          <a:lstStyle/>
          <a:p>
            <a:pPr algn="just">
              <a:lnSpc>
                <a:spcPct val="100000"/>
              </a:lnSpc>
            </a:pPr>
            <a:r>
              <a:rPr lang="en-US" sz="6600" dirty="0">
                <a:solidFill>
                  <a:srgbClr val="000000"/>
                </a:solidFill>
                <a:latin typeface="MiSans" pitchFamily="34" charset="0"/>
                <a:ea typeface="MiSans" pitchFamily="34" charset="-122"/>
                <a:cs typeface="MiSans" pitchFamily="34" charset="-120"/>
              </a:rPr>
              <a:t>Contents</a:t>
            </a:r>
            <a:endParaRPr lang="en-US" sz="1600" dirty="0"/>
          </a:p>
        </p:txBody>
      </p:sp>
      <p:pic>
        <p:nvPicPr>
          <p:cNvPr id="11" name="Image 8" descr="https://kimi-img.moonshot.cn/pub/slides/slides_tmpl/image/25-09-02-15:09:07-d2r9g4pe3tpg8rchv4s0.png"/>
          <p:cNvPicPr>
            <a:picLocks noChangeAspect="1"/>
          </p:cNvPicPr>
          <p:nvPr/>
        </p:nvPicPr>
        <p:blipFill>
          <a:blip r:embed="rId6"/>
          <a:stretch>
            <a:fillRect/>
          </a:stretch>
        </p:blipFill>
        <p:spPr>
          <a:xfrm>
            <a:off x="9852660" y="788670"/>
            <a:ext cx="1682750" cy="628015"/>
          </a:xfrm>
          <a:prstGeom prst="rect">
            <a:avLst/>
          </a:prstGeom>
        </p:spPr>
      </p:pic>
      <p:sp>
        <p:nvSpPr>
          <p:cNvPr id="12" name="Shape 1"/>
          <p:cNvSpPr/>
          <p:nvPr/>
        </p:nvSpPr>
        <p:spPr>
          <a:xfrm>
            <a:off x="1455420" y="2271395"/>
            <a:ext cx="725805" cy="541020"/>
          </a:xfrm>
          <a:prstGeom prst="rect">
            <a:avLst/>
          </a:prstGeom>
          <a:solidFill>
            <a:srgbClr val="000000">
              <a:alpha val="0"/>
            </a:srgbClr>
          </a:solidFill>
          <a:ln/>
        </p:spPr>
      </p:sp>
      <p:sp>
        <p:nvSpPr>
          <p:cNvPr id="13" name="Text 2"/>
          <p:cNvSpPr/>
          <p:nvPr/>
        </p:nvSpPr>
        <p:spPr>
          <a:xfrm>
            <a:off x="1455420" y="2271395"/>
            <a:ext cx="725805" cy="541020"/>
          </a:xfrm>
          <a:prstGeom prst="rect">
            <a:avLst/>
          </a:prstGeom>
          <a:noFill/>
          <a:ln/>
        </p:spPr>
        <p:txBody>
          <a:bodyPr wrap="square" lIns="0" tIns="0" rIns="0" bIns="0" rtlCol="0" anchor="t"/>
          <a:lstStyle/>
          <a:p>
            <a:pPr>
              <a:lnSpc>
                <a:spcPct val="110000"/>
              </a:lnSpc>
            </a:pPr>
            <a:r>
              <a:rPr lang="en-US" sz="3200" dirty="0">
                <a:solidFill>
                  <a:srgbClr val="000000"/>
                </a:solidFill>
                <a:latin typeface="MiSans" pitchFamily="34" charset="0"/>
                <a:ea typeface="MiSans" pitchFamily="34" charset="-122"/>
                <a:cs typeface="MiSans" pitchFamily="34" charset="-120"/>
              </a:rPr>
              <a:t>01</a:t>
            </a:r>
            <a:endParaRPr lang="en-US" sz="1600" dirty="0"/>
          </a:p>
        </p:txBody>
      </p:sp>
      <p:sp>
        <p:nvSpPr>
          <p:cNvPr id="14" name="Text 3"/>
          <p:cNvSpPr/>
          <p:nvPr/>
        </p:nvSpPr>
        <p:spPr>
          <a:xfrm>
            <a:off x="1350010" y="2772410"/>
            <a:ext cx="2720340"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AI Fit Matrix</a:t>
            </a:r>
            <a:endParaRPr lang="en-US" sz="1600" dirty="0"/>
          </a:p>
        </p:txBody>
      </p:sp>
      <p:sp>
        <p:nvSpPr>
          <p:cNvPr id="15" name="Shape 4"/>
          <p:cNvSpPr/>
          <p:nvPr/>
        </p:nvSpPr>
        <p:spPr>
          <a:xfrm>
            <a:off x="4900295" y="2271395"/>
            <a:ext cx="725805" cy="541020"/>
          </a:xfrm>
          <a:prstGeom prst="rect">
            <a:avLst/>
          </a:prstGeom>
          <a:solidFill>
            <a:srgbClr val="000000">
              <a:alpha val="0"/>
            </a:srgbClr>
          </a:solidFill>
          <a:ln/>
        </p:spPr>
      </p:sp>
      <p:sp>
        <p:nvSpPr>
          <p:cNvPr id="16" name="Text 5"/>
          <p:cNvSpPr/>
          <p:nvPr/>
        </p:nvSpPr>
        <p:spPr>
          <a:xfrm>
            <a:off x="4900295" y="2271395"/>
            <a:ext cx="725805" cy="541020"/>
          </a:xfrm>
          <a:prstGeom prst="rect">
            <a:avLst/>
          </a:prstGeom>
          <a:noFill/>
          <a:ln/>
        </p:spPr>
        <p:txBody>
          <a:bodyPr wrap="square" lIns="0" tIns="0" rIns="0" bIns="0" rtlCol="0" anchor="t"/>
          <a:lstStyle/>
          <a:p>
            <a:pPr>
              <a:lnSpc>
                <a:spcPct val="110000"/>
              </a:lnSpc>
            </a:pPr>
            <a:r>
              <a:rPr lang="en-US" sz="3200" dirty="0">
                <a:solidFill>
                  <a:srgbClr val="000000"/>
                </a:solidFill>
                <a:latin typeface="MiSans" pitchFamily="34" charset="0"/>
                <a:ea typeface="MiSans" pitchFamily="34" charset="-122"/>
                <a:cs typeface="MiSans" pitchFamily="34" charset="-120"/>
              </a:rPr>
              <a:t>02</a:t>
            </a:r>
            <a:endParaRPr lang="en-US" sz="1600" dirty="0"/>
          </a:p>
        </p:txBody>
      </p:sp>
      <p:sp>
        <p:nvSpPr>
          <p:cNvPr id="17" name="Text 6"/>
          <p:cNvSpPr/>
          <p:nvPr/>
        </p:nvSpPr>
        <p:spPr>
          <a:xfrm>
            <a:off x="4794885" y="2772410"/>
            <a:ext cx="2720340"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Tool Kits</a:t>
            </a:r>
            <a:endParaRPr lang="en-US" sz="1600" dirty="0"/>
          </a:p>
        </p:txBody>
      </p:sp>
      <p:sp>
        <p:nvSpPr>
          <p:cNvPr id="18" name="Shape 7"/>
          <p:cNvSpPr/>
          <p:nvPr/>
        </p:nvSpPr>
        <p:spPr>
          <a:xfrm>
            <a:off x="8404860" y="2271395"/>
            <a:ext cx="725805" cy="541020"/>
          </a:xfrm>
          <a:prstGeom prst="rect">
            <a:avLst/>
          </a:prstGeom>
          <a:solidFill>
            <a:srgbClr val="000000">
              <a:alpha val="0"/>
            </a:srgbClr>
          </a:solidFill>
          <a:ln/>
        </p:spPr>
      </p:sp>
      <p:sp>
        <p:nvSpPr>
          <p:cNvPr id="19" name="Text 8"/>
          <p:cNvSpPr/>
          <p:nvPr/>
        </p:nvSpPr>
        <p:spPr>
          <a:xfrm>
            <a:off x="8404860" y="2271395"/>
            <a:ext cx="725805" cy="541020"/>
          </a:xfrm>
          <a:prstGeom prst="rect">
            <a:avLst/>
          </a:prstGeom>
          <a:noFill/>
          <a:ln/>
        </p:spPr>
        <p:txBody>
          <a:bodyPr wrap="square" lIns="0" tIns="0" rIns="0" bIns="0" rtlCol="0" anchor="t"/>
          <a:lstStyle/>
          <a:p>
            <a:pPr>
              <a:lnSpc>
                <a:spcPct val="110000"/>
              </a:lnSpc>
            </a:pPr>
            <a:r>
              <a:rPr lang="en-US" sz="3200" dirty="0">
                <a:solidFill>
                  <a:srgbClr val="000000"/>
                </a:solidFill>
                <a:latin typeface="MiSans" pitchFamily="34" charset="0"/>
                <a:ea typeface="MiSans" pitchFamily="34" charset="-122"/>
                <a:cs typeface="MiSans" pitchFamily="34" charset="-120"/>
              </a:rPr>
              <a:t>03</a:t>
            </a:r>
            <a:endParaRPr lang="en-US" sz="1600" dirty="0"/>
          </a:p>
        </p:txBody>
      </p:sp>
      <p:sp>
        <p:nvSpPr>
          <p:cNvPr id="20" name="Text 9"/>
          <p:cNvSpPr/>
          <p:nvPr/>
        </p:nvSpPr>
        <p:spPr>
          <a:xfrm>
            <a:off x="8276590" y="2772410"/>
            <a:ext cx="2720340"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Step-by-Step Usage</a:t>
            </a:r>
            <a:endParaRPr lang="en-US" sz="1600" dirty="0"/>
          </a:p>
        </p:txBody>
      </p:sp>
      <p:sp>
        <p:nvSpPr>
          <p:cNvPr id="21" name="Shape 10"/>
          <p:cNvSpPr/>
          <p:nvPr/>
        </p:nvSpPr>
        <p:spPr>
          <a:xfrm>
            <a:off x="1455420" y="4210685"/>
            <a:ext cx="725805" cy="541020"/>
          </a:xfrm>
          <a:prstGeom prst="rect">
            <a:avLst/>
          </a:prstGeom>
          <a:solidFill>
            <a:srgbClr val="000000">
              <a:alpha val="0"/>
            </a:srgbClr>
          </a:solidFill>
          <a:ln/>
        </p:spPr>
      </p:sp>
      <p:sp>
        <p:nvSpPr>
          <p:cNvPr id="22" name="Text 11"/>
          <p:cNvSpPr/>
          <p:nvPr/>
        </p:nvSpPr>
        <p:spPr>
          <a:xfrm>
            <a:off x="1455420" y="4210685"/>
            <a:ext cx="725805" cy="541020"/>
          </a:xfrm>
          <a:prstGeom prst="rect">
            <a:avLst/>
          </a:prstGeom>
          <a:noFill/>
          <a:ln/>
        </p:spPr>
        <p:txBody>
          <a:bodyPr wrap="square" lIns="0" tIns="0" rIns="0" bIns="0" rtlCol="0" anchor="t"/>
          <a:lstStyle/>
          <a:p>
            <a:pPr>
              <a:lnSpc>
                <a:spcPct val="110000"/>
              </a:lnSpc>
            </a:pPr>
            <a:r>
              <a:rPr lang="en-US" sz="3200" dirty="0">
                <a:solidFill>
                  <a:srgbClr val="000000"/>
                </a:solidFill>
                <a:latin typeface="MiSans" pitchFamily="34" charset="0"/>
                <a:ea typeface="MiSans" pitchFamily="34" charset="-122"/>
                <a:cs typeface="MiSans" pitchFamily="34" charset="-120"/>
              </a:rPr>
              <a:t>04</a:t>
            </a:r>
            <a:endParaRPr lang="en-US" sz="1600" dirty="0"/>
          </a:p>
        </p:txBody>
      </p:sp>
      <p:sp>
        <p:nvSpPr>
          <p:cNvPr id="23" name="Text 12"/>
          <p:cNvSpPr/>
          <p:nvPr/>
        </p:nvSpPr>
        <p:spPr>
          <a:xfrm>
            <a:off x="1350010" y="4711065"/>
            <a:ext cx="2720340"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Hands-On Activities</a:t>
            </a:r>
            <a:endParaRPr lang="en-US" sz="1600" dirty="0"/>
          </a:p>
        </p:txBody>
      </p:sp>
      <p:sp>
        <p:nvSpPr>
          <p:cNvPr id="24" name="Shape 13"/>
          <p:cNvSpPr/>
          <p:nvPr/>
        </p:nvSpPr>
        <p:spPr>
          <a:xfrm>
            <a:off x="4900295" y="4210685"/>
            <a:ext cx="725805" cy="541020"/>
          </a:xfrm>
          <a:prstGeom prst="rect">
            <a:avLst/>
          </a:prstGeom>
          <a:solidFill>
            <a:srgbClr val="000000">
              <a:alpha val="0"/>
            </a:srgbClr>
          </a:solidFill>
          <a:ln/>
        </p:spPr>
      </p:sp>
      <p:sp>
        <p:nvSpPr>
          <p:cNvPr id="25" name="Text 14"/>
          <p:cNvSpPr/>
          <p:nvPr/>
        </p:nvSpPr>
        <p:spPr>
          <a:xfrm>
            <a:off x="4900295" y="4210685"/>
            <a:ext cx="725805" cy="541020"/>
          </a:xfrm>
          <a:prstGeom prst="rect">
            <a:avLst/>
          </a:prstGeom>
          <a:noFill/>
          <a:ln/>
        </p:spPr>
        <p:txBody>
          <a:bodyPr wrap="square" lIns="0" tIns="0" rIns="0" bIns="0" rtlCol="0" anchor="t"/>
          <a:lstStyle/>
          <a:p>
            <a:pPr>
              <a:lnSpc>
                <a:spcPct val="110000"/>
              </a:lnSpc>
            </a:pPr>
            <a:r>
              <a:rPr lang="en-US" sz="3200" dirty="0">
                <a:solidFill>
                  <a:srgbClr val="000000"/>
                </a:solidFill>
                <a:latin typeface="MiSans" pitchFamily="34" charset="0"/>
                <a:ea typeface="MiSans" pitchFamily="34" charset="-122"/>
                <a:cs typeface="MiSans" pitchFamily="34" charset="-120"/>
              </a:rPr>
              <a:t>05</a:t>
            </a:r>
            <a:endParaRPr lang="en-US" sz="1600" dirty="0"/>
          </a:p>
        </p:txBody>
      </p:sp>
      <p:sp>
        <p:nvSpPr>
          <p:cNvPr id="26" name="Text 15"/>
          <p:cNvSpPr/>
          <p:nvPr/>
        </p:nvSpPr>
        <p:spPr>
          <a:xfrm>
            <a:off x="4794885" y="4711065"/>
            <a:ext cx="2720340"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Best Practices</a:t>
            </a:r>
            <a:endParaRPr lang="en-US" sz="1600" dirty="0"/>
          </a:p>
        </p:txBody>
      </p:sp>
      <p:sp>
        <p:nvSpPr>
          <p:cNvPr id="27" name="Shape 16"/>
          <p:cNvSpPr/>
          <p:nvPr/>
        </p:nvSpPr>
        <p:spPr>
          <a:xfrm>
            <a:off x="8404860" y="4210685"/>
            <a:ext cx="725805" cy="541020"/>
          </a:xfrm>
          <a:prstGeom prst="rect">
            <a:avLst/>
          </a:prstGeom>
          <a:solidFill>
            <a:srgbClr val="000000">
              <a:alpha val="0"/>
            </a:srgbClr>
          </a:solidFill>
          <a:ln/>
        </p:spPr>
      </p:sp>
      <p:sp>
        <p:nvSpPr>
          <p:cNvPr id="28" name="Text 17"/>
          <p:cNvSpPr/>
          <p:nvPr/>
        </p:nvSpPr>
        <p:spPr>
          <a:xfrm>
            <a:off x="8404860" y="4210685"/>
            <a:ext cx="725805" cy="541020"/>
          </a:xfrm>
          <a:prstGeom prst="rect">
            <a:avLst/>
          </a:prstGeom>
          <a:noFill/>
          <a:ln/>
        </p:spPr>
        <p:txBody>
          <a:bodyPr wrap="square" lIns="0" tIns="0" rIns="0" bIns="0" rtlCol="0" anchor="t"/>
          <a:lstStyle/>
          <a:p>
            <a:pPr>
              <a:lnSpc>
                <a:spcPct val="110000"/>
              </a:lnSpc>
            </a:pPr>
            <a:r>
              <a:rPr lang="en-US" sz="3200" dirty="0">
                <a:solidFill>
                  <a:srgbClr val="000000"/>
                </a:solidFill>
                <a:latin typeface="MiSans" pitchFamily="34" charset="0"/>
                <a:ea typeface="MiSans" pitchFamily="34" charset="-122"/>
                <a:cs typeface="MiSans" pitchFamily="34" charset="-120"/>
              </a:rPr>
              <a:t>06</a:t>
            </a:r>
            <a:endParaRPr lang="en-US" sz="1600" dirty="0"/>
          </a:p>
        </p:txBody>
      </p:sp>
      <p:sp>
        <p:nvSpPr>
          <p:cNvPr id="29" name="Text 18"/>
          <p:cNvSpPr/>
          <p:nvPr/>
        </p:nvSpPr>
        <p:spPr>
          <a:xfrm>
            <a:off x="8276590" y="4711065"/>
            <a:ext cx="2720340"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Next Steps</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659928" y="2089579"/>
            <a:ext cx="2872142" cy="2126059"/>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B87FFF"/>
                </a:solidFill>
                <a:latin typeface="MiSans" pitchFamily="34" charset="0"/>
                <a:ea typeface="MiSans" pitchFamily="34" charset="-122"/>
                <a:cs typeface="MiSans" pitchFamily="34" charset="-120"/>
              </a:rPr>
              <a:t>01</a:t>
            </a:r>
            <a:endParaRPr lang="en-US" sz="1600" dirty="0"/>
          </a:p>
        </p:txBody>
      </p:sp>
      <p:sp>
        <p:nvSpPr>
          <p:cNvPr id="3" name="Text 1"/>
          <p:cNvSpPr/>
          <p:nvPr/>
        </p:nvSpPr>
        <p:spPr>
          <a:xfrm>
            <a:off x="1569720" y="4858385"/>
            <a:ext cx="9379585" cy="499467"/>
          </a:xfrm>
          <a:prstGeom prst="rect">
            <a:avLst/>
          </a:prstGeom>
          <a:noFill/>
          <a:ln/>
        </p:spPr>
        <p:txBody>
          <a:bodyPr wrap="square" lIns="0" tIns="0" rIns="0" bIns="0" rtlCol="0" anchor="t">
            <a:spAutoFit/>
          </a:bodyPr>
          <a:lstStyle/>
          <a:p>
            <a:pPr algn="ctr">
              <a:lnSpc>
                <a:spcPct val="100000"/>
              </a:lnSpc>
            </a:pPr>
            <a:r>
              <a:rPr lang="en-US" sz="3200" dirty="0">
                <a:solidFill>
                  <a:srgbClr val="000000"/>
                </a:solidFill>
                <a:latin typeface="MiSans" pitchFamily="34" charset="0"/>
                <a:ea typeface="MiSans" pitchFamily="34" charset="-122"/>
                <a:cs typeface="MiSans" pitchFamily="34" charset="-120"/>
              </a:rPr>
              <a:t>AI Fit Matrix</a:t>
            </a:r>
            <a:endParaRPr lang="en-US" sz="1600" dirty="0"/>
          </a:p>
        </p:txBody>
      </p:sp>
      <p:pic>
        <p:nvPicPr>
          <p:cNvPr id="4" name="Image 0" descr="https://kimi-img.moonshot.cn/pub/slides/slides_tmpl/image/25-09-02-15:09:07-d2r9g4pe3tpg8rchv4vg.png"/>
          <p:cNvPicPr>
            <a:picLocks noChangeAspect="1"/>
          </p:cNvPicPr>
          <p:nvPr/>
        </p:nvPicPr>
        <p:blipFill>
          <a:blip r:embed="rId3"/>
          <a:stretch>
            <a:fillRect/>
          </a:stretch>
        </p:blipFill>
        <p:spPr>
          <a:xfrm>
            <a:off x="1038860" y="2399030"/>
            <a:ext cx="2334895" cy="2021205"/>
          </a:xfrm>
          <a:prstGeom prst="rect">
            <a:avLst/>
          </a:prstGeom>
        </p:spPr>
      </p:pic>
      <p:pic>
        <p:nvPicPr>
          <p:cNvPr id="5" name="Image 1" descr="https://kimi-img.moonshot.cn/pub/slides/slides_tmpl/image/25-09-02-15:09:07-d2r9g4pe3tpg8rchv4vg.png"/>
          <p:cNvPicPr>
            <a:picLocks noChangeAspect="1"/>
          </p:cNvPicPr>
          <p:nvPr/>
        </p:nvPicPr>
        <p:blipFill>
          <a:blip r:embed="rId3"/>
          <a:stretch>
            <a:fillRect/>
          </a:stretch>
        </p:blipFill>
        <p:spPr>
          <a:xfrm flipH="1">
            <a:off x="9010015" y="2399030"/>
            <a:ext cx="2334895" cy="2021205"/>
          </a:xfrm>
          <a:prstGeom prst="rect">
            <a:avLst/>
          </a:prstGeom>
        </p:spPr>
      </p:pic>
      <p:pic>
        <p:nvPicPr>
          <p:cNvPr id="6" name="Image 2" descr="https://kimi-img.moonshot.cn/pub/slides/slides_tmpl/image/25-09-02-15:09:07-d2r9g4pe3tpg8rchv4v0.jpeg"/>
          <p:cNvPicPr>
            <a:picLocks noChangeAspect="1"/>
          </p:cNvPicPr>
          <p:nvPr/>
        </p:nvPicPr>
        <p:blipFill>
          <a:blip r:embed="rId4"/>
          <a:stretch>
            <a:fillRect/>
          </a:stretch>
        </p:blipFill>
        <p:spPr>
          <a:xfrm>
            <a:off x="-1" y="6531445"/>
            <a:ext cx="12192001" cy="323116"/>
          </a:xfrm>
          <a:prstGeom prst="rect">
            <a:avLst/>
          </a:prstGeom>
        </p:spPr>
      </p:pic>
      <p:pic>
        <p:nvPicPr>
          <p:cNvPr id="7" name="Image 3" descr="https://kimi-img.moonshot.cn/pub/slides/slides_tmpl/image/25-09-02-15:09:07-d2r9g4pe3tpg8rchv4p0.png"/>
          <p:cNvPicPr>
            <a:picLocks noChangeAspect="1"/>
          </p:cNvPicPr>
          <p:nvPr/>
        </p:nvPicPr>
        <p:blipFill>
          <a:blip r:embed="rId5"/>
          <a:stretch>
            <a:fillRect/>
          </a:stretch>
        </p:blipFill>
        <p:spPr>
          <a:xfrm>
            <a:off x="839470" y="599440"/>
            <a:ext cx="10727690" cy="80645"/>
          </a:xfrm>
          <a:prstGeom prst="rect">
            <a:avLst/>
          </a:prstGeom>
        </p:spPr>
      </p:pic>
      <p:pic>
        <p:nvPicPr>
          <p:cNvPr id="8" name="Image 4" descr="https://kimi-img.moonshot.cn/pub/slides/slides_tmpl/image/25-09-02-15:09:07-d2r9g4pe3tpg8rchv4s0.png"/>
          <p:cNvPicPr>
            <a:picLocks noChangeAspect="1"/>
          </p:cNvPicPr>
          <p:nvPr/>
        </p:nvPicPr>
        <p:blipFill>
          <a:blip r:embed="rId6"/>
          <a:stretch>
            <a:fillRect/>
          </a:stretch>
        </p:blipFill>
        <p:spPr>
          <a:xfrm>
            <a:off x="10090150" y="5903595"/>
            <a:ext cx="1682750" cy="628015"/>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07-d2r9g4pe3tpg8rchv4tg.png"/>
          <p:cNvPicPr>
            <a:picLocks noChangeAspect="1"/>
          </p:cNvPicPr>
          <p:nvPr/>
        </p:nvPicPr>
        <p:blipFill>
          <a:blip r:embed="rId3"/>
          <a:stretch>
            <a:fillRect/>
          </a:stretch>
        </p:blipFill>
        <p:spPr>
          <a:xfrm rot="5400000">
            <a:off x="1644650" y="537845"/>
            <a:ext cx="4555490" cy="6759575"/>
          </a:xfrm>
          <a:prstGeom prst="rect">
            <a:avLst/>
          </a:prstGeom>
        </p:spPr>
      </p:pic>
      <p:sp>
        <p:nvSpPr>
          <p:cNvPr id="3" name="Text 0"/>
          <p:cNvSpPr/>
          <p:nvPr/>
        </p:nvSpPr>
        <p:spPr>
          <a:xfrm>
            <a:off x="542290" y="789305"/>
            <a:ext cx="1024255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Task Suitability Heatmap</a:t>
            </a:r>
            <a:endParaRPr lang="en-US" sz="1600" dirty="0"/>
          </a:p>
        </p:txBody>
      </p:sp>
      <p:pic>
        <p:nvPicPr>
          <p:cNvPr id="4" name="Image 1" descr="https://kimi-img.moonshot.cn/pub/slides/slides_tmpl/image/25-09-02-15:09:08-d2r9g51e3tpg8rchv500.png"/>
          <p:cNvPicPr>
            <a:picLocks noChangeAspect="1"/>
          </p:cNvPicPr>
          <p:nvPr/>
        </p:nvPicPr>
        <p:blipFill>
          <a:blip r:embed="rId4"/>
          <a:stretch>
            <a:fillRect/>
          </a:stretch>
        </p:blipFill>
        <p:spPr>
          <a:xfrm rot="16680000">
            <a:off x="625943" y="-292917"/>
            <a:ext cx="410596" cy="1637554"/>
          </a:xfrm>
          <a:prstGeom prst="rect">
            <a:avLst/>
          </a:prstGeom>
        </p:spPr>
      </p:pic>
      <p:pic>
        <p:nvPicPr>
          <p:cNvPr id="5" name="Image 2" descr="https://kimi-img.moonshot.cn/pub/slides/slides_tmpl/image/25-09-02-15:09:26-d2r9g9he3tpg8rchv52g.jpg"/>
          <p:cNvPicPr>
            <a:picLocks noChangeAspect="1"/>
          </p:cNvPicPr>
          <p:nvPr/>
        </p:nvPicPr>
        <p:blipFill>
          <a:blip r:embed="rId5"/>
          <a:srcRect t="7084" b="7084"/>
          <a:stretch/>
        </p:blipFill>
        <p:spPr>
          <a:xfrm>
            <a:off x="7803710" y="4216954"/>
            <a:ext cx="3616245" cy="2069275"/>
          </a:xfrm>
          <a:prstGeom prst="rect">
            <a:avLst/>
          </a:prstGeom>
        </p:spPr>
      </p:pic>
      <p:pic>
        <p:nvPicPr>
          <p:cNvPr id="6" name="Image 3" descr="https://kimi-img.moonshot.cn/pub/slides/slides_tmpl/image/25-09-02-15:09:07-d2r9g4pe3tpg8rchv4p0.png"/>
          <p:cNvPicPr>
            <a:picLocks noChangeAspect="1"/>
          </p:cNvPicPr>
          <p:nvPr/>
        </p:nvPicPr>
        <p:blipFill>
          <a:blip r:embed="rId6">
            <a:alphaModFix amt="38000"/>
          </a:blip>
          <a:stretch>
            <a:fillRect/>
          </a:stretch>
        </p:blipFill>
        <p:spPr>
          <a:xfrm rot="5400000" flipV="1">
            <a:off x="2130425" y="3844290"/>
            <a:ext cx="3693160" cy="114300"/>
          </a:xfrm>
          <a:prstGeom prst="rect">
            <a:avLst/>
          </a:prstGeom>
        </p:spPr>
      </p:pic>
      <p:pic>
        <p:nvPicPr>
          <p:cNvPr id="7" name="Image 4" descr="https://kimi-img.moonshot.cn/pub/slides/slides_tmpl/image/25-09-02-15:09:07-d2r9g4pe3tpg8rchv4rg.jpg"/>
          <p:cNvPicPr>
            <a:picLocks noChangeAspect="1"/>
          </p:cNvPicPr>
          <p:nvPr/>
        </p:nvPicPr>
        <p:blipFill>
          <a:blip r:embed="rId7"/>
          <a:srcRect t="30065" b="30065"/>
          <a:stretch/>
        </p:blipFill>
        <p:spPr>
          <a:xfrm>
            <a:off x="7646670" y="0"/>
            <a:ext cx="4545330" cy="619760"/>
          </a:xfrm>
          <a:prstGeom prst="rect">
            <a:avLst/>
          </a:prstGeom>
        </p:spPr>
      </p:pic>
      <p:sp>
        <p:nvSpPr>
          <p:cNvPr id="8" name="Text 1"/>
          <p:cNvSpPr/>
          <p:nvPr/>
        </p:nvSpPr>
        <p:spPr>
          <a:xfrm>
            <a:off x="1019175" y="2112645"/>
            <a:ext cx="2623820" cy="645517"/>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Core Telecom Tasks</a:t>
            </a:r>
            <a:endParaRPr lang="en-US" sz="1600" dirty="0"/>
          </a:p>
        </p:txBody>
      </p:sp>
      <p:sp>
        <p:nvSpPr>
          <p:cNvPr id="9" name="Text 2"/>
          <p:cNvSpPr/>
          <p:nvPr/>
        </p:nvSpPr>
        <p:spPr>
          <a:xfrm>
            <a:off x="935707" y="2870633"/>
            <a:ext cx="2859341" cy="2239963"/>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The matrix maps seven core telecom tasks to their AI suitability based on factors like data volume, repetitiveness, and error risk. This helps prioritize where AI can deliver the most value.</a:t>
            </a:r>
            <a:endParaRPr lang="en-US" sz="1600" dirty="0"/>
          </a:p>
        </p:txBody>
      </p:sp>
      <p:sp>
        <p:nvSpPr>
          <p:cNvPr id="10" name="Text 3"/>
          <p:cNvSpPr/>
          <p:nvPr/>
        </p:nvSpPr>
        <p:spPr>
          <a:xfrm>
            <a:off x="4281170" y="2112645"/>
            <a:ext cx="2623820" cy="645517"/>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High AI Potential Tasks</a:t>
            </a:r>
            <a:endParaRPr lang="en-US" sz="1600" dirty="0"/>
          </a:p>
        </p:txBody>
      </p:sp>
      <p:sp>
        <p:nvSpPr>
          <p:cNvPr id="11" name="Text 4"/>
          <p:cNvSpPr/>
          <p:nvPr/>
        </p:nvSpPr>
        <p:spPr>
          <a:xfrm>
            <a:off x="4197260" y="2870633"/>
            <a:ext cx="2859341"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Network monitoring, fraud detection, churn management, and optimization score high on AI potential, indicating significant automation and efficiency gains.</a:t>
            </a:r>
            <a:endParaRPr lang="en-US" sz="1600" dirty="0"/>
          </a:p>
        </p:txBody>
      </p:sp>
      <p:sp>
        <p:nvSpPr>
          <p:cNvPr id="12" name="Text 5"/>
          <p:cNvSpPr/>
          <p:nvPr/>
        </p:nvSpPr>
        <p:spPr>
          <a:xfrm>
            <a:off x="7804769" y="1744229"/>
            <a:ext cx="3583956" cy="307777"/>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Medium AI Potential</a:t>
            </a:r>
            <a:endParaRPr lang="en-US" sz="1600" dirty="0"/>
          </a:p>
        </p:txBody>
      </p:sp>
      <p:sp>
        <p:nvSpPr>
          <p:cNvPr id="13" name="Text 6"/>
          <p:cNvSpPr/>
          <p:nvPr/>
        </p:nvSpPr>
        <p:spPr>
          <a:xfrm>
            <a:off x="7721150" y="2106007"/>
            <a:ext cx="3775525" cy="1996380"/>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000000"/>
                </a:solidFill>
                <a:latin typeface="MiSans" pitchFamily="34" charset="0"/>
                <a:ea typeface="MiSans" pitchFamily="34" charset="-122"/>
                <a:cs typeface="MiSans" pitchFamily="34" charset="-120"/>
              </a:rPr>
              <a:t>Energy and infrastructure efficiency sit at medium potential, suggesting AI can still provide value but may require more human oversight or complex integration.</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07-d2r9g4pe3tpg8rchv4r0.png"/>
          <p:cNvPicPr>
            <a:picLocks noChangeAspect="1"/>
          </p:cNvPicPr>
          <p:nvPr/>
        </p:nvPicPr>
        <p:blipFill>
          <a:blip r:embed="rId3"/>
          <a:stretch>
            <a:fillRect/>
          </a:stretch>
        </p:blipFill>
        <p:spPr>
          <a:xfrm>
            <a:off x="684530" y="4385310"/>
            <a:ext cx="2234565" cy="1788795"/>
          </a:xfrm>
          <a:prstGeom prst="rect">
            <a:avLst/>
          </a:prstGeom>
        </p:spPr>
      </p:pic>
      <p:pic>
        <p:nvPicPr>
          <p:cNvPr id="3" name="Image 1" descr="https://kimi-img.moonshot.cn/pub/slides/slides_tmpl/image/25-09-02-15:09:07-d2r9g4pe3tpg8rchv4ug.png"/>
          <p:cNvPicPr>
            <a:picLocks noChangeAspect="1"/>
          </p:cNvPicPr>
          <p:nvPr/>
        </p:nvPicPr>
        <p:blipFill>
          <a:blip r:embed="rId4"/>
          <a:srcRect l="-4774" t="-14610" r="-3358" b="-10349"/>
          <a:stretch/>
        </p:blipFill>
        <p:spPr>
          <a:xfrm>
            <a:off x="2798445" y="4324350"/>
            <a:ext cx="8736965" cy="1838325"/>
          </a:xfrm>
          <a:prstGeom prst="rect">
            <a:avLst/>
          </a:prstGeom>
        </p:spPr>
      </p:pic>
      <p:pic>
        <p:nvPicPr>
          <p:cNvPr id="4" name="Image 2" descr="https://kimi-img.moonshot.cn/pub/slides/slides_tmpl/image/25-09-02-15:09:07-d2r9g4pe3tpg8rchv4r0.png"/>
          <p:cNvPicPr>
            <a:picLocks noChangeAspect="1"/>
          </p:cNvPicPr>
          <p:nvPr/>
        </p:nvPicPr>
        <p:blipFill>
          <a:blip r:embed="rId3"/>
          <a:stretch>
            <a:fillRect/>
          </a:stretch>
        </p:blipFill>
        <p:spPr>
          <a:xfrm>
            <a:off x="684530" y="2003425"/>
            <a:ext cx="2234565" cy="1788795"/>
          </a:xfrm>
          <a:prstGeom prst="rect">
            <a:avLst/>
          </a:prstGeom>
        </p:spPr>
      </p:pic>
      <p:pic>
        <p:nvPicPr>
          <p:cNvPr id="5" name="Image 3" descr="https://kimi-img.moonshot.cn/pub/slides/slides_tmpl/image/25-09-02-15:09:07-d2r9g4pe3tpg8rchv4ug.png"/>
          <p:cNvPicPr>
            <a:picLocks noChangeAspect="1"/>
          </p:cNvPicPr>
          <p:nvPr/>
        </p:nvPicPr>
        <p:blipFill>
          <a:blip r:embed="rId4"/>
          <a:srcRect l="-4774" t="-14610" r="-3358" b="-10349"/>
          <a:stretch/>
        </p:blipFill>
        <p:spPr>
          <a:xfrm>
            <a:off x="2798445" y="2010410"/>
            <a:ext cx="8736965" cy="1838325"/>
          </a:xfrm>
          <a:prstGeom prst="rect">
            <a:avLst/>
          </a:prstGeom>
        </p:spPr>
      </p:pic>
      <p:pic>
        <p:nvPicPr>
          <p:cNvPr id="6" name="Image 4" descr="https://kimi-img.moonshot.cn/pub/slides/slides_tmpl/image/25-09-02-15:09:08-d2r9g51e3tpg8rchv500.png"/>
          <p:cNvPicPr>
            <a:picLocks noChangeAspect="1"/>
          </p:cNvPicPr>
          <p:nvPr/>
        </p:nvPicPr>
        <p:blipFill>
          <a:blip r:embed="rId5"/>
          <a:stretch>
            <a:fillRect/>
          </a:stretch>
        </p:blipFill>
        <p:spPr>
          <a:xfrm rot="16680000">
            <a:off x="625943" y="-292917"/>
            <a:ext cx="410596" cy="1637554"/>
          </a:xfrm>
          <a:prstGeom prst="rect">
            <a:avLst/>
          </a:prstGeom>
        </p:spPr>
      </p:pic>
      <p:sp>
        <p:nvSpPr>
          <p:cNvPr id="7" name="Text 0"/>
          <p:cNvSpPr/>
          <p:nvPr/>
        </p:nvSpPr>
        <p:spPr>
          <a:xfrm>
            <a:off x="684530" y="901700"/>
            <a:ext cx="10718165"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Legend &amp; Decision Logic</a:t>
            </a:r>
            <a:endParaRPr lang="en-US" sz="1600" dirty="0"/>
          </a:p>
        </p:txBody>
      </p:sp>
      <p:pic>
        <p:nvPicPr>
          <p:cNvPr id="8" name="Image 5" descr="https://kimi-img.moonshot.cn/pub/slides/slides_tmpl/image/25-09-02-15:09:07-d2r9g4pe3tpg8rchv4p0.png"/>
          <p:cNvPicPr>
            <a:picLocks noChangeAspect="1"/>
          </p:cNvPicPr>
          <p:nvPr/>
        </p:nvPicPr>
        <p:blipFill>
          <a:blip r:embed="rId6"/>
          <a:stretch>
            <a:fillRect/>
          </a:stretch>
        </p:blipFill>
        <p:spPr>
          <a:xfrm>
            <a:off x="807720" y="4020185"/>
            <a:ext cx="10727690" cy="76200"/>
          </a:xfrm>
          <a:prstGeom prst="rect">
            <a:avLst/>
          </a:prstGeom>
        </p:spPr>
      </p:pic>
      <p:sp>
        <p:nvSpPr>
          <p:cNvPr id="9" name="Shape 1"/>
          <p:cNvSpPr/>
          <p:nvPr/>
        </p:nvSpPr>
        <p:spPr>
          <a:xfrm>
            <a:off x="1459548" y="2178184"/>
            <a:ext cx="684530" cy="638765"/>
          </a:xfrm>
          <a:prstGeom prst="rect">
            <a:avLst/>
          </a:prstGeom>
          <a:solidFill>
            <a:srgbClr val="000000">
              <a:alpha val="0"/>
            </a:srgbClr>
          </a:solidFill>
          <a:ln/>
        </p:spPr>
      </p:sp>
      <p:sp>
        <p:nvSpPr>
          <p:cNvPr id="10" name="Text 2"/>
          <p:cNvSpPr/>
          <p:nvPr/>
        </p:nvSpPr>
        <p:spPr>
          <a:xfrm>
            <a:off x="1459548" y="2178184"/>
            <a:ext cx="684530" cy="638765"/>
          </a:xfrm>
          <a:prstGeom prst="rect">
            <a:avLst/>
          </a:prstGeom>
          <a:noFill/>
          <a:ln/>
        </p:spPr>
        <p:txBody>
          <a:bodyPr wrap="square" lIns="0" tIns="0" rIns="0" bIns="0" rtlCol="0" anchor="t"/>
          <a:lstStyle/>
          <a:p>
            <a:pPr algn="ctr">
              <a:lnSpc>
                <a:spcPct val="110000"/>
              </a:lnSpc>
            </a:pPr>
            <a:r>
              <a:rPr lang="en-US" sz="4000" dirty="0">
                <a:solidFill>
                  <a:srgbClr val="B87FFF"/>
                </a:solidFill>
                <a:latin typeface="MiSans" pitchFamily="34" charset="0"/>
                <a:ea typeface="MiSans" pitchFamily="34" charset="-122"/>
                <a:cs typeface="MiSans" pitchFamily="34" charset="-120"/>
              </a:rPr>
              <a:t>01</a:t>
            </a:r>
            <a:endParaRPr lang="en-US" sz="1600" dirty="0"/>
          </a:p>
        </p:txBody>
      </p:sp>
      <p:sp>
        <p:nvSpPr>
          <p:cNvPr id="11" name="Text 3"/>
          <p:cNvSpPr/>
          <p:nvPr/>
        </p:nvSpPr>
        <p:spPr>
          <a:xfrm>
            <a:off x="928106" y="2816949"/>
            <a:ext cx="1747413" cy="553998"/>
          </a:xfrm>
          <a:prstGeom prst="rect">
            <a:avLst/>
          </a:prstGeom>
          <a:noFill/>
          <a:ln/>
        </p:spPr>
        <p:txBody>
          <a:bodyPr wrap="square" lIns="0" tIns="0" rIns="0" bIns="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AI Potential Levels</a:t>
            </a:r>
            <a:endParaRPr lang="en-US" sz="1600" dirty="0"/>
          </a:p>
        </p:txBody>
      </p:sp>
      <p:sp>
        <p:nvSpPr>
          <p:cNvPr id="12" name="Text 4"/>
          <p:cNvSpPr/>
          <p:nvPr/>
        </p:nvSpPr>
        <p:spPr>
          <a:xfrm>
            <a:off x="3524989" y="2355160"/>
            <a:ext cx="7188127" cy="1060450"/>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High AI potential tasks are those where AI can significantly enhance or automate processes, providing valuable insights and improving efficiency. Medium potential tasks offer moderate value, supporting human effort.</a:t>
            </a:r>
            <a:endParaRPr lang="en-US" sz="1600" dirty="0"/>
          </a:p>
        </p:txBody>
      </p:sp>
      <p:sp>
        <p:nvSpPr>
          <p:cNvPr id="13" name="Shape 5"/>
          <p:cNvSpPr/>
          <p:nvPr/>
        </p:nvSpPr>
        <p:spPr>
          <a:xfrm>
            <a:off x="1507554" y="4547965"/>
            <a:ext cx="684530" cy="638765"/>
          </a:xfrm>
          <a:prstGeom prst="rect">
            <a:avLst/>
          </a:prstGeom>
          <a:solidFill>
            <a:srgbClr val="000000">
              <a:alpha val="0"/>
            </a:srgbClr>
          </a:solidFill>
          <a:ln/>
        </p:spPr>
      </p:sp>
      <p:sp>
        <p:nvSpPr>
          <p:cNvPr id="14" name="Text 6"/>
          <p:cNvSpPr/>
          <p:nvPr/>
        </p:nvSpPr>
        <p:spPr>
          <a:xfrm>
            <a:off x="1507554" y="4547965"/>
            <a:ext cx="684530" cy="638765"/>
          </a:xfrm>
          <a:prstGeom prst="rect">
            <a:avLst/>
          </a:prstGeom>
          <a:noFill/>
          <a:ln/>
        </p:spPr>
        <p:txBody>
          <a:bodyPr wrap="square" lIns="0" tIns="0" rIns="0" bIns="0" rtlCol="0" anchor="t"/>
          <a:lstStyle/>
          <a:p>
            <a:pPr algn="ctr">
              <a:lnSpc>
                <a:spcPct val="110000"/>
              </a:lnSpc>
            </a:pPr>
            <a:r>
              <a:rPr lang="en-US" sz="4000" dirty="0">
                <a:solidFill>
                  <a:srgbClr val="B87FFF"/>
                </a:solidFill>
                <a:latin typeface="MiSans" pitchFamily="34" charset="0"/>
                <a:ea typeface="MiSans" pitchFamily="34" charset="-122"/>
                <a:cs typeface="MiSans" pitchFamily="34" charset="-120"/>
              </a:rPr>
              <a:t>02</a:t>
            </a:r>
            <a:endParaRPr lang="en-US" sz="1600" dirty="0"/>
          </a:p>
        </p:txBody>
      </p:sp>
      <p:sp>
        <p:nvSpPr>
          <p:cNvPr id="15" name="Text 7"/>
          <p:cNvSpPr/>
          <p:nvPr/>
        </p:nvSpPr>
        <p:spPr>
          <a:xfrm>
            <a:off x="927954" y="5186730"/>
            <a:ext cx="1747413" cy="553998"/>
          </a:xfrm>
          <a:prstGeom prst="rect">
            <a:avLst/>
          </a:prstGeom>
          <a:noFill/>
          <a:ln/>
        </p:spPr>
        <p:txBody>
          <a:bodyPr wrap="square" lIns="0" tIns="0" rIns="0" bIns="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Low AI Potential</a:t>
            </a:r>
            <a:endParaRPr lang="en-US" sz="1600" dirty="0"/>
          </a:p>
        </p:txBody>
      </p:sp>
      <p:sp>
        <p:nvSpPr>
          <p:cNvPr id="16" name="Text 8"/>
          <p:cNvSpPr/>
          <p:nvPr/>
        </p:nvSpPr>
        <p:spPr>
          <a:xfrm>
            <a:off x="3524989" y="4667791"/>
            <a:ext cx="7188127" cy="1060450"/>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Low potential tasks are those where AI’s application is limited due to the need for human intuition, complex decision-making, or creative input. These tasks are better suited for human expertise.</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659928" y="2089579"/>
            <a:ext cx="2872142" cy="2215991"/>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B87FFF"/>
                </a:solidFill>
                <a:latin typeface="MiSans" pitchFamily="34" charset="0"/>
                <a:ea typeface="MiSans" pitchFamily="34" charset="-122"/>
                <a:cs typeface="MiSans" pitchFamily="34" charset="-120"/>
              </a:rPr>
              <a:t>02</a:t>
            </a:r>
            <a:endParaRPr lang="en-US" sz="1600" dirty="0"/>
          </a:p>
        </p:txBody>
      </p:sp>
      <p:sp>
        <p:nvSpPr>
          <p:cNvPr id="3" name="Text 1"/>
          <p:cNvSpPr/>
          <p:nvPr/>
        </p:nvSpPr>
        <p:spPr>
          <a:xfrm>
            <a:off x="1569720" y="4858385"/>
            <a:ext cx="9379585" cy="492125"/>
          </a:xfrm>
          <a:prstGeom prst="rect">
            <a:avLst/>
          </a:prstGeom>
          <a:noFill/>
          <a:ln/>
        </p:spPr>
        <p:txBody>
          <a:bodyPr wrap="square" lIns="0" tIns="0" rIns="0" bIns="0" rtlCol="0" anchor="t">
            <a:spAutoFit/>
          </a:bodyPr>
          <a:lstStyle/>
          <a:p>
            <a:pPr algn="ctr">
              <a:lnSpc>
                <a:spcPct val="100000"/>
              </a:lnSpc>
            </a:pPr>
            <a:r>
              <a:rPr lang="en-US" sz="3200" dirty="0">
                <a:solidFill>
                  <a:srgbClr val="000000"/>
                </a:solidFill>
                <a:latin typeface="MiSans" pitchFamily="34" charset="0"/>
                <a:ea typeface="MiSans" pitchFamily="34" charset="-122"/>
                <a:cs typeface="MiSans" pitchFamily="34" charset="-120"/>
              </a:rPr>
              <a:t>Tool Kits</a:t>
            </a:r>
            <a:endParaRPr lang="en-US" sz="1600" dirty="0"/>
          </a:p>
        </p:txBody>
      </p:sp>
      <p:pic>
        <p:nvPicPr>
          <p:cNvPr id="4" name="Image 0" descr="https://kimi-img.moonshot.cn/pub/slides/slides_tmpl/image/25-09-02-15:09:07-d2r9g4pe3tpg8rchv4vg.png"/>
          <p:cNvPicPr>
            <a:picLocks noChangeAspect="1"/>
          </p:cNvPicPr>
          <p:nvPr/>
        </p:nvPicPr>
        <p:blipFill>
          <a:blip r:embed="rId3"/>
          <a:stretch>
            <a:fillRect/>
          </a:stretch>
        </p:blipFill>
        <p:spPr>
          <a:xfrm>
            <a:off x="1038860" y="2399030"/>
            <a:ext cx="2334895" cy="2021205"/>
          </a:xfrm>
          <a:prstGeom prst="rect">
            <a:avLst/>
          </a:prstGeom>
        </p:spPr>
      </p:pic>
      <p:pic>
        <p:nvPicPr>
          <p:cNvPr id="5" name="Image 1" descr="https://kimi-img.moonshot.cn/pub/slides/slides_tmpl/image/25-09-02-15:09:07-d2r9g4pe3tpg8rchv4vg.png"/>
          <p:cNvPicPr>
            <a:picLocks noChangeAspect="1"/>
          </p:cNvPicPr>
          <p:nvPr/>
        </p:nvPicPr>
        <p:blipFill>
          <a:blip r:embed="rId3"/>
          <a:stretch>
            <a:fillRect/>
          </a:stretch>
        </p:blipFill>
        <p:spPr>
          <a:xfrm flipH="1">
            <a:off x="9010015" y="2399030"/>
            <a:ext cx="2334895" cy="2021205"/>
          </a:xfrm>
          <a:prstGeom prst="rect">
            <a:avLst/>
          </a:prstGeom>
        </p:spPr>
      </p:pic>
      <p:pic>
        <p:nvPicPr>
          <p:cNvPr id="6" name="Image 2" descr="https://kimi-img.moonshot.cn/pub/slides/slides_tmpl/image/25-09-02-15:09:07-d2r9g4pe3tpg8rchv4v0.jpeg"/>
          <p:cNvPicPr>
            <a:picLocks noChangeAspect="1"/>
          </p:cNvPicPr>
          <p:nvPr/>
        </p:nvPicPr>
        <p:blipFill>
          <a:blip r:embed="rId4"/>
          <a:stretch>
            <a:fillRect/>
          </a:stretch>
        </p:blipFill>
        <p:spPr>
          <a:xfrm>
            <a:off x="-1" y="6531445"/>
            <a:ext cx="12192001" cy="323116"/>
          </a:xfrm>
          <a:prstGeom prst="rect">
            <a:avLst/>
          </a:prstGeom>
        </p:spPr>
      </p:pic>
      <p:pic>
        <p:nvPicPr>
          <p:cNvPr id="7" name="Image 3" descr="https://kimi-img.moonshot.cn/pub/slides/slides_tmpl/image/25-09-02-15:09:07-d2r9g4pe3tpg8rchv4p0.png"/>
          <p:cNvPicPr>
            <a:picLocks noChangeAspect="1"/>
          </p:cNvPicPr>
          <p:nvPr/>
        </p:nvPicPr>
        <p:blipFill>
          <a:blip r:embed="rId5"/>
          <a:stretch>
            <a:fillRect/>
          </a:stretch>
        </p:blipFill>
        <p:spPr>
          <a:xfrm>
            <a:off x="839470" y="599440"/>
            <a:ext cx="10727690" cy="80645"/>
          </a:xfrm>
          <a:prstGeom prst="rect">
            <a:avLst/>
          </a:prstGeom>
        </p:spPr>
      </p:pic>
      <p:pic>
        <p:nvPicPr>
          <p:cNvPr id="8" name="Image 4" descr="https://kimi-img.moonshot.cn/pub/slides/slides_tmpl/image/25-09-02-15:09:07-d2r9g4pe3tpg8rchv4s0.png"/>
          <p:cNvPicPr>
            <a:picLocks noChangeAspect="1"/>
          </p:cNvPicPr>
          <p:nvPr/>
        </p:nvPicPr>
        <p:blipFill>
          <a:blip r:embed="rId6"/>
          <a:stretch>
            <a:fillRect/>
          </a:stretch>
        </p:blipFill>
        <p:spPr>
          <a:xfrm>
            <a:off x="10090150" y="5903595"/>
            <a:ext cx="1682750" cy="628015"/>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43-d2r9gdpe3tpg8rchv5m0.jpg"/>
          <p:cNvPicPr>
            <a:picLocks noChangeAspect="1"/>
          </p:cNvPicPr>
          <p:nvPr/>
        </p:nvPicPr>
        <p:blipFill>
          <a:blip r:embed="rId3"/>
          <a:srcRect t="21875" b="21875"/>
          <a:stretch/>
        </p:blipFill>
        <p:spPr>
          <a:xfrm>
            <a:off x="0" y="752"/>
            <a:ext cx="12192001" cy="6858000"/>
          </a:xfrm>
          <a:prstGeom prst="rect">
            <a:avLst/>
          </a:prstGeom>
        </p:spPr>
      </p:pic>
      <p:pic>
        <p:nvPicPr>
          <p:cNvPr id="3" name="Image 1" descr="https://kimi-img.moonshot.cn/pub/slides/slides_tmpl/image/25-09-02-15:09:40-d2r9gd1e3tpg8rchv5fg.jpeg"/>
          <p:cNvPicPr>
            <a:picLocks noChangeAspect="1"/>
          </p:cNvPicPr>
          <p:nvPr/>
        </p:nvPicPr>
        <p:blipFill>
          <a:blip r:embed="rId4"/>
          <a:stretch>
            <a:fillRect/>
          </a:stretch>
        </p:blipFill>
        <p:spPr>
          <a:xfrm>
            <a:off x="0" y="0"/>
            <a:ext cx="12192000" cy="6869088"/>
          </a:xfrm>
          <a:prstGeom prst="rect">
            <a:avLst/>
          </a:prstGeom>
        </p:spPr>
      </p:pic>
      <p:pic>
        <p:nvPicPr>
          <p:cNvPr id="4" name="Image 2" descr="https://kimi-img.moonshot.cn/pub/slides/slides_tmpl/image/25-09-02-15:09:41-d2r9gd9e3tpg8rchv5g0.jpeg"/>
          <p:cNvPicPr>
            <a:picLocks noChangeAspect="1"/>
          </p:cNvPicPr>
          <p:nvPr/>
        </p:nvPicPr>
        <p:blipFill>
          <a:blip r:embed="rId5"/>
          <a:stretch>
            <a:fillRect/>
          </a:stretch>
        </p:blipFill>
        <p:spPr>
          <a:xfrm>
            <a:off x="6422443" y="4177029"/>
            <a:ext cx="5200339" cy="2304488"/>
          </a:xfrm>
          <a:prstGeom prst="rect">
            <a:avLst/>
          </a:prstGeom>
        </p:spPr>
      </p:pic>
      <p:pic>
        <p:nvPicPr>
          <p:cNvPr id="5" name="Image 3" descr="https://kimi-img.moonshot.cn/pub/slides/slides_tmpl/image/25-09-02-15:09:41-d2r9gd9e3tpg8rchv5g0.jpeg"/>
          <p:cNvPicPr>
            <a:picLocks noChangeAspect="1"/>
          </p:cNvPicPr>
          <p:nvPr/>
        </p:nvPicPr>
        <p:blipFill>
          <a:blip r:embed="rId5"/>
          <a:stretch>
            <a:fillRect/>
          </a:stretch>
        </p:blipFill>
        <p:spPr>
          <a:xfrm>
            <a:off x="758614" y="4177029"/>
            <a:ext cx="5200339" cy="2304488"/>
          </a:xfrm>
          <a:prstGeom prst="rect">
            <a:avLst/>
          </a:prstGeom>
        </p:spPr>
      </p:pic>
      <p:pic>
        <p:nvPicPr>
          <p:cNvPr id="6" name="Image 4" descr="https://kimi-img.moonshot.cn/pub/slides/slides_tmpl/image/25-09-02-15:09:41-d2r9gd9e3tpg8rchv5g0.jpeg"/>
          <p:cNvPicPr>
            <a:picLocks noChangeAspect="1"/>
          </p:cNvPicPr>
          <p:nvPr/>
        </p:nvPicPr>
        <p:blipFill>
          <a:blip r:embed="rId5"/>
          <a:stretch>
            <a:fillRect/>
          </a:stretch>
        </p:blipFill>
        <p:spPr>
          <a:xfrm>
            <a:off x="6422443" y="1562992"/>
            <a:ext cx="5200339" cy="2304488"/>
          </a:xfrm>
          <a:prstGeom prst="rect">
            <a:avLst/>
          </a:prstGeom>
        </p:spPr>
      </p:pic>
      <p:pic>
        <p:nvPicPr>
          <p:cNvPr id="7" name="Image 5" descr="https://kimi-img.moonshot.cn/pub/slides/slides_tmpl/image/25-09-02-15:09:41-d2r9gd9e3tpg8rchv5gg.jpeg"/>
          <p:cNvPicPr>
            <a:picLocks noChangeAspect="1"/>
          </p:cNvPicPr>
          <p:nvPr/>
        </p:nvPicPr>
        <p:blipFill>
          <a:blip r:embed="rId6"/>
          <a:stretch>
            <a:fillRect/>
          </a:stretch>
        </p:blipFill>
        <p:spPr>
          <a:xfrm>
            <a:off x="758614" y="1562992"/>
            <a:ext cx="5200339" cy="2304488"/>
          </a:xfrm>
          <a:prstGeom prst="rect">
            <a:avLst/>
          </a:prstGeom>
        </p:spPr>
      </p:pic>
      <p:sp>
        <p:nvSpPr>
          <p:cNvPr id="8" name="Text 0"/>
          <p:cNvSpPr/>
          <p:nvPr/>
        </p:nvSpPr>
        <p:spPr>
          <a:xfrm>
            <a:off x="542215" y="78961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Predictive Maintenance Stack</a:t>
            </a:r>
            <a:endParaRPr lang="en-US" sz="1600" dirty="0"/>
          </a:p>
        </p:txBody>
      </p:sp>
      <p:pic>
        <p:nvPicPr>
          <p:cNvPr id="9" name="Image 6" descr="https://kimi-img.moonshot.cn/pub/slides/slides_tmpl/image/25-09-02-15:09:41-d2r9gd9e3tpg8rchv5h0.png"/>
          <p:cNvPicPr>
            <a:picLocks noChangeAspect="1"/>
          </p:cNvPicPr>
          <p:nvPr/>
        </p:nvPicPr>
        <p:blipFill>
          <a:blip r:embed="rId7">
            <a:alphaModFix amt="75000"/>
          </a:blip>
          <a:stretch>
            <a:fillRect/>
          </a:stretch>
        </p:blipFill>
        <p:spPr>
          <a:xfrm>
            <a:off x="1532890" y="1449705"/>
            <a:ext cx="3587115" cy="586740"/>
          </a:xfrm>
          <a:prstGeom prst="rect">
            <a:avLst/>
          </a:prstGeom>
        </p:spPr>
      </p:pic>
      <p:pic>
        <p:nvPicPr>
          <p:cNvPr id="10" name="Image 7" descr="https://kimi-img.moonshot.cn/pub/slides/slides_tmpl/image/25-09-02-15:09:08-d2r9g51e3tpg8rchv500.png"/>
          <p:cNvPicPr>
            <a:picLocks noChangeAspect="1"/>
          </p:cNvPicPr>
          <p:nvPr/>
        </p:nvPicPr>
        <p:blipFill>
          <a:blip r:embed="rId8"/>
          <a:stretch>
            <a:fillRect/>
          </a:stretch>
        </p:blipFill>
        <p:spPr>
          <a:xfrm rot="16680000">
            <a:off x="625943" y="-292917"/>
            <a:ext cx="410596" cy="1637554"/>
          </a:xfrm>
          <a:prstGeom prst="rect">
            <a:avLst/>
          </a:prstGeom>
        </p:spPr>
      </p:pic>
      <p:pic>
        <p:nvPicPr>
          <p:cNvPr id="11" name="Image 8" descr="https://kimi-img.moonshot.cn/pub/slides/slides_tmpl/image/25-09-02-15:09:07-d2r9g4pe3tpg8rchv4p0.png"/>
          <p:cNvPicPr>
            <a:picLocks noChangeAspect="1"/>
          </p:cNvPicPr>
          <p:nvPr/>
        </p:nvPicPr>
        <p:blipFill>
          <a:blip r:embed="rId9"/>
          <a:stretch>
            <a:fillRect/>
          </a:stretch>
        </p:blipFill>
        <p:spPr>
          <a:xfrm>
            <a:off x="7458710" y="1069340"/>
            <a:ext cx="4046220" cy="76200"/>
          </a:xfrm>
          <a:prstGeom prst="rect">
            <a:avLst/>
          </a:prstGeom>
        </p:spPr>
      </p:pic>
      <p:pic>
        <p:nvPicPr>
          <p:cNvPr id="12" name="Image 9" descr="https://kimi-img.moonshot.cn/pub/slides/slides_tmpl/image/25-09-02-15:09:38-d2r9gche3tpg8rchv5dg.jpeg"/>
          <p:cNvPicPr>
            <a:picLocks noChangeAspect="1"/>
          </p:cNvPicPr>
          <p:nvPr/>
        </p:nvPicPr>
        <p:blipFill>
          <a:blip r:embed="rId10"/>
          <a:stretch>
            <a:fillRect/>
          </a:stretch>
        </p:blipFill>
        <p:spPr>
          <a:xfrm>
            <a:off x="0" y="6674485"/>
            <a:ext cx="12192000" cy="198120"/>
          </a:xfrm>
          <a:prstGeom prst="rect">
            <a:avLst/>
          </a:prstGeom>
        </p:spPr>
      </p:pic>
      <p:pic>
        <p:nvPicPr>
          <p:cNvPr id="13" name="Image 10" descr="https://kimi-img.moonshot.cn/pub/slides/slides_tmpl/image/25-09-02-15:09:41-d2r9gd9e3tpg8rchv5h0.png"/>
          <p:cNvPicPr>
            <a:picLocks noChangeAspect="1"/>
          </p:cNvPicPr>
          <p:nvPr/>
        </p:nvPicPr>
        <p:blipFill>
          <a:blip r:embed="rId7">
            <a:alphaModFix amt="75000"/>
          </a:blip>
          <a:stretch>
            <a:fillRect/>
          </a:stretch>
        </p:blipFill>
        <p:spPr>
          <a:xfrm>
            <a:off x="7242175" y="1404620"/>
            <a:ext cx="3587115" cy="586740"/>
          </a:xfrm>
          <a:prstGeom prst="rect">
            <a:avLst/>
          </a:prstGeom>
        </p:spPr>
      </p:pic>
      <p:pic>
        <p:nvPicPr>
          <p:cNvPr id="14" name="Image 11" descr="https://kimi-img.moonshot.cn/pub/slides/slides_tmpl/image/25-09-02-15:09:41-d2r9gd9e3tpg8rchv5h0.png"/>
          <p:cNvPicPr>
            <a:picLocks noChangeAspect="1"/>
          </p:cNvPicPr>
          <p:nvPr/>
        </p:nvPicPr>
        <p:blipFill>
          <a:blip r:embed="rId7">
            <a:alphaModFix amt="75000"/>
          </a:blip>
          <a:stretch>
            <a:fillRect/>
          </a:stretch>
        </p:blipFill>
        <p:spPr>
          <a:xfrm>
            <a:off x="1570990" y="4064635"/>
            <a:ext cx="3587115" cy="586740"/>
          </a:xfrm>
          <a:prstGeom prst="rect">
            <a:avLst/>
          </a:prstGeom>
        </p:spPr>
      </p:pic>
      <p:pic>
        <p:nvPicPr>
          <p:cNvPr id="15" name="Image 12" descr="https://kimi-img.moonshot.cn/pub/slides/slides_tmpl/image/25-09-02-15:09:41-d2r9gd9e3tpg8rchv5h0.png"/>
          <p:cNvPicPr>
            <a:picLocks noChangeAspect="1"/>
          </p:cNvPicPr>
          <p:nvPr/>
        </p:nvPicPr>
        <p:blipFill>
          <a:blip r:embed="rId7">
            <a:alphaModFix amt="75000"/>
          </a:blip>
          <a:stretch>
            <a:fillRect/>
          </a:stretch>
        </p:blipFill>
        <p:spPr>
          <a:xfrm>
            <a:off x="7280275" y="4019550"/>
            <a:ext cx="3587115" cy="586740"/>
          </a:xfrm>
          <a:prstGeom prst="rect">
            <a:avLst/>
          </a:prstGeom>
        </p:spPr>
      </p:pic>
      <p:sp>
        <p:nvSpPr>
          <p:cNvPr id="16" name="Text 1"/>
          <p:cNvSpPr/>
          <p:nvPr/>
        </p:nvSpPr>
        <p:spPr>
          <a:xfrm>
            <a:off x="23417530" y="1951990"/>
            <a:ext cx="4064000" cy="368300"/>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Comic Book" pitchFamily="34" charset="0"/>
                <a:ea typeface="Comic Book" pitchFamily="34" charset="-122"/>
                <a:cs typeface="Comic Book" pitchFamily="34" charset="-120"/>
              </a:rPr>
              <a:t> </a:t>
            </a:r>
            <a:endParaRPr lang="en-US" sz="1600" dirty="0"/>
          </a:p>
        </p:txBody>
      </p:sp>
      <p:sp>
        <p:nvSpPr>
          <p:cNvPr id="17" name="Text 2"/>
          <p:cNvSpPr/>
          <p:nvPr/>
        </p:nvSpPr>
        <p:spPr>
          <a:xfrm>
            <a:off x="1758950" y="1595755"/>
            <a:ext cx="3168650" cy="268605"/>
          </a:xfrm>
          <a:prstGeom prst="rect">
            <a:avLst/>
          </a:prstGeom>
          <a:noFill/>
          <a:ln/>
        </p:spPr>
        <p:txBody>
          <a:bodyPr wrap="square" lIns="0" tIns="0" rIns="0" bIns="0" rtlCol="0" anchor="t"/>
          <a:lstStyle/>
          <a:p>
            <a:pPr>
              <a:lnSpc>
                <a:spcPct val="100000"/>
              </a:lnSpc>
            </a:pPr>
            <a:r>
              <a:rPr lang="en-US" sz="1800" b="1" dirty="0">
                <a:solidFill>
                  <a:srgbClr val="000000"/>
                </a:solidFill>
                <a:latin typeface="MiSans" pitchFamily="34" charset="0"/>
                <a:ea typeface="MiSans" pitchFamily="34" charset="-122"/>
                <a:cs typeface="MiSans" pitchFamily="34" charset="-120"/>
              </a:rPr>
              <a:t>Nokia NetGuard</a:t>
            </a:r>
            <a:endParaRPr lang="en-US" sz="1600" dirty="0"/>
          </a:p>
        </p:txBody>
      </p:sp>
      <p:sp>
        <p:nvSpPr>
          <p:cNvPr id="18" name="Text 3"/>
          <p:cNvSpPr/>
          <p:nvPr/>
        </p:nvSpPr>
        <p:spPr>
          <a:xfrm>
            <a:off x="1059570" y="2051484"/>
            <a:ext cx="4741301" cy="167969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Nokia NetGuard uses AI for network monitoring and anomaly detection, helping to predict potential failures and schedule proactive maintenance to reduce downtime.</a:t>
            </a:r>
            <a:endParaRPr lang="en-US" sz="1600" dirty="0"/>
          </a:p>
        </p:txBody>
      </p:sp>
      <p:sp>
        <p:nvSpPr>
          <p:cNvPr id="19" name="Text 4"/>
          <p:cNvSpPr/>
          <p:nvPr/>
        </p:nvSpPr>
        <p:spPr>
          <a:xfrm>
            <a:off x="1797050" y="4210685"/>
            <a:ext cx="3168650" cy="268605"/>
          </a:xfrm>
          <a:prstGeom prst="rect">
            <a:avLst/>
          </a:prstGeom>
          <a:noFill/>
          <a:ln/>
        </p:spPr>
        <p:txBody>
          <a:bodyPr wrap="square" lIns="0" tIns="0" rIns="0" bIns="0" rtlCol="0" anchor="t"/>
          <a:lstStyle/>
          <a:p>
            <a:pPr>
              <a:lnSpc>
                <a:spcPct val="100000"/>
              </a:lnSpc>
            </a:pPr>
            <a:r>
              <a:rPr lang="en-US" sz="1800" b="1" dirty="0">
                <a:solidFill>
                  <a:srgbClr val="000000"/>
                </a:solidFill>
                <a:latin typeface="MiSans" pitchFamily="34" charset="0"/>
                <a:ea typeface="MiSans" pitchFamily="34" charset="-122"/>
                <a:cs typeface="MiSans" pitchFamily="34" charset="-120"/>
              </a:rPr>
              <a:t>Ericsson Cognitive Network Manager</a:t>
            </a:r>
            <a:endParaRPr lang="en-US" sz="1600" dirty="0"/>
          </a:p>
        </p:txBody>
      </p:sp>
      <p:sp>
        <p:nvSpPr>
          <p:cNvPr id="20" name="Text 5"/>
          <p:cNvSpPr/>
          <p:nvPr/>
        </p:nvSpPr>
        <p:spPr>
          <a:xfrm>
            <a:off x="1059570" y="4637663"/>
            <a:ext cx="4741301" cy="167969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Ericsson’s tool offers predictive maintenance and performance management, optimizing network operations and ensuring reliable service delivery.</a:t>
            </a:r>
            <a:endParaRPr lang="en-US" sz="1600" dirty="0"/>
          </a:p>
        </p:txBody>
      </p:sp>
      <p:sp>
        <p:nvSpPr>
          <p:cNvPr id="21" name="Text 6"/>
          <p:cNvSpPr/>
          <p:nvPr/>
        </p:nvSpPr>
        <p:spPr>
          <a:xfrm>
            <a:off x="7468235" y="1550670"/>
            <a:ext cx="3168650" cy="268605"/>
          </a:xfrm>
          <a:prstGeom prst="rect">
            <a:avLst/>
          </a:prstGeom>
          <a:noFill/>
          <a:ln/>
        </p:spPr>
        <p:txBody>
          <a:bodyPr wrap="square" lIns="0" tIns="0" rIns="0" bIns="0" rtlCol="0" anchor="t"/>
          <a:lstStyle/>
          <a:p>
            <a:pPr>
              <a:lnSpc>
                <a:spcPct val="100000"/>
              </a:lnSpc>
            </a:pPr>
            <a:r>
              <a:rPr lang="en-US" sz="1800" b="1" dirty="0">
                <a:solidFill>
                  <a:srgbClr val="000000"/>
                </a:solidFill>
                <a:latin typeface="MiSans" pitchFamily="34" charset="0"/>
                <a:ea typeface="MiSans" pitchFamily="34" charset="-122"/>
                <a:cs typeface="MiSans" pitchFamily="34" charset="-120"/>
              </a:rPr>
              <a:t>IBM Maximo for Telecom</a:t>
            </a:r>
            <a:endParaRPr lang="en-US" sz="1600" dirty="0"/>
          </a:p>
        </p:txBody>
      </p:sp>
      <p:sp>
        <p:nvSpPr>
          <p:cNvPr id="22" name="Text 7"/>
          <p:cNvSpPr/>
          <p:nvPr/>
        </p:nvSpPr>
        <p:spPr>
          <a:xfrm>
            <a:off x="6557887" y="2051484"/>
            <a:ext cx="4741301" cy="167969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IBM Maximo integrates AI for predictive maintenance and asset management, streamlining operations and reducing the risk of unexpected outages.</a:t>
            </a:r>
            <a:endParaRPr lang="en-US" sz="1600" dirty="0"/>
          </a:p>
        </p:txBody>
      </p:sp>
      <p:sp>
        <p:nvSpPr>
          <p:cNvPr id="23" name="Text 8"/>
          <p:cNvSpPr/>
          <p:nvPr/>
        </p:nvSpPr>
        <p:spPr>
          <a:xfrm>
            <a:off x="7506335" y="4165600"/>
            <a:ext cx="3168650" cy="268605"/>
          </a:xfrm>
          <a:prstGeom prst="rect">
            <a:avLst/>
          </a:prstGeom>
          <a:noFill/>
          <a:ln/>
        </p:spPr>
        <p:txBody>
          <a:bodyPr wrap="square" lIns="0" tIns="0" rIns="0" bIns="0" rtlCol="0" anchor="t"/>
          <a:lstStyle/>
          <a:p>
            <a:pPr>
              <a:lnSpc>
                <a:spcPct val="100000"/>
              </a:lnSpc>
            </a:pPr>
            <a:r>
              <a:rPr lang="en-US" sz="1800" b="1" dirty="0">
                <a:solidFill>
                  <a:srgbClr val="000000"/>
                </a:solidFill>
                <a:latin typeface="MiSans" pitchFamily="34" charset="0"/>
                <a:ea typeface="MiSans" pitchFamily="34" charset="-122"/>
                <a:cs typeface="MiSans" pitchFamily="34" charset="-120"/>
              </a:rPr>
              <a:t>Integration with OSS/BSS</a:t>
            </a:r>
            <a:endParaRPr lang="en-US" sz="1600" dirty="0"/>
          </a:p>
        </p:txBody>
      </p:sp>
      <p:sp>
        <p:nvSpPr>
          <p:cNvPr id="24" name="Text 9"/>
          <p:cNvSpPr/>
          <p:nvPr/>
        </p:nvSpPr>
        <p:spPr>
          <a:xfrm>
            <a:off x="6557887" y="4637663"/>
            <a:ext cx="4741301" cy="167969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These tools seamlessly integrate with existing OSS/BSS systems, ensuring that AI-driven insights are actionable and aligned with current workflows.</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B87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07-d2r9g4pe3tpg8rchv4sg.png"/>
          <p:cNvPicPr>
            <a:picLocks noChangeAspect="1"/>
          </p:cNvPicPr>
          <p:nvPr/>
        </p:nvPicPr>
        <p:blipFill>
          <a:blip r:embed="rId3"/>
          <a:srcRect l="-1807" t="-8910" r="-1695" b="-4387"/>
          <a:stretch/>
        </p:blipFill>
        <p:spPr>
          <a:xfrm>
            <a:off x="746760" y="1559560"/>
            <a:ext cx="10918190" cy="1634490"/>
          </a:xfrm>
          <a:prstGeom prst="rect">
            <a:avLst/>
          </a:prstGeom>
        </p:spPr>
      </p:pic>
      <p:pic>
        <p:nvPicPr>
          <p:cNvPr id="3" name="Image 1" descr="https://kimi-img.moonshot.cn/pub/slides/slides_tmpl/image/25-09-02-15:09:36-d2r9gc1e3tpg8rchv5a0.jpeg"/>
          <p:cNvPicPr>
            <a:picLocks noChangeAspect="1"/>
          </p:cNvPicPr>
          <p:nvPr/>
        </p:nvPicPr>
        <p:blipFill>
          <a:blip r:embed="rId4"/>
          <a:stretch>
            <a:fillRect/>
          </a:stretch>
        </p:blipFill>
        <p:spPr>
          <a:xfrm>
            <a:off x="17780" y="-12700"/>
            <a:ext cx="172085" cy="6858000"/>
          </a:xfrm>
          <a:prstGeom prst="rect">
            <a:avLst/>
          </a:prstGeom>
        </p:spPr>
      </p:pic>
      <p:sp>
        <p:nvSpPr>
          <p:cNvPr id="4" name="Text 0"/>
          <p:cNvSpPr/>
          <p:nvPr/>
        </p:nvSpPr>
        <p:spPr>
          <a:xfrm>
            <a:off x="542290" y="867410"/>
            <a:ext cx="1015238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Fraud &amp; Security AI Suite</a:t>
            </a:r>
            <a:endParaRPr lang="en-US" sz="1600" dirty="0"/>
          </a:p>
        </p:txBody>
      </p:sp>
      <p:pic>
        <p:nvPicPr>
          <p:cNvPr id="5" name="Image 2" descr="https://kimi-img.moonshot.cn/pub/slides/slides_tmpl/image/25-09-02-15:09:36-d2r9gc1e3tpg8rchv5b0.jpeg"/>
          <p:cNvPicPr>
            <a:picLocks noChangeAspect="1"/>
          </p:cNvPicPr>
          <p:nvPr/>
        </p:nvPicPr>
        <p:blipFill>
          <a:blip r:embed="rId5"/>
          <a:stretch>
            <a:fillRect/>
          </a:stretch>
        </p:blipFill>
        <p:spPr>
          <a:xfrm>
            <a:off x="3734286" y="-12257"/>
            <a:ext cx="8457714" cy="224669"/>
          </a:xfrm>
          <a:prstGeom prst="rect">
            <a:avLst/>
          </a:prstGeom>
        </p:spPr>
      </p:pic>
      <p:pic>
        <p:nvPicPr>
          <p:cNvPr id="6" name="Image 3" descr="https://kimi-img.moonshot.cn/pub/slides/slides_tmpl/image/25-09-02-15:09:07-d2r9g4pe3tpg8rchv4sg.png"/>
          <p:cNvPicPr>
            <a:picLocks noChangeAspect="1"/>
          </p:cNvPicPr>
          <p:nvPr/>
        </p:nvPicPr>
        <p:blipFill>
          <a:blip r:embed="rId3"/>
          <a:srcRect l="-1807" t="-8910" r="-1695" b="-4387"/>
          <a:stretch/>
        </p:blipFill>
        <p:spPr>
          <a:xfrm>
            <a:off x="746760" y="3194050"/>
            <a:ext cx="10918190" cy="1634490"/>
          </a:xfrm>
          <a:prstGeom prst="rect">
            <a:avLst/>
          </a:prstGeom>
        </p:spPr>
      </p:pic>
      <p:pic>
        <p:nvPicPr>
          <p:cNvPr id="7" name="Image 4" descr="https://kimi-img.moonshot.cn/pub/slides/slides_tmpl/image/25-09-02-15:09:07-d2r9g4pe3tpg8rchv4sg.png"/>
          <p:cNvPicPr>
            <a:picLocks noChangeAspect="1"/>
          </p:cNvPicPr>
          <p:nvPr/>
        </p:nvPicPr>
        <p:blipFill>
          <a:blip r:embed="rId3"/>
          <a:srcRect l="-1807" t="-8910" r="-1695" b="-4387"/>
          <a:stretch/>
        </p:blipFill>
        <p:spPr>
          <a:xfrm>
            <a:off x="746760" y="4803140"/>
            <a:ext cx="10918190" cy="1634490"/>
          </a:xfrm>
          <a:prstGeom prst="rect">
            <a:avLst/>
          </a:prstGeom>
        </p:spPr>
      </p:pic>
      <p:sp>
        <p:nvSpPr>
          <p:cNvPr id="8" name="Text 1"/>
          <p:cNvSpPr/>
          <p:nvPr/>
        </p:nvSpPr>
        <p:spPr>
          <a:xfrm>
            <a:off x="1249045" y="1886585"/>
            <a:ext cx="9521190" cy="307340"/>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Subex ROC</a:t>
            </a:r>
            <a:endParaRPr lang="en-US" sz="1600" dirty="0"/>
          </a:p>
        </p:txBody>
      </p:sp>
      <p:sp>
        <p:nvSpPr>
          <p:cNvPr id="9" name="Text 2"/>
          <p:cNvSpPr/>
          <p:nvPr/>
        </p:nvSpPr>
        <p:spPr>
          <a:xfrm>
            <a:off x="1147104" y="2194574"/>
            <a:ext cx="9897792" cy="703719"/>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Subex ROC is an AI-powered fraud detection platform that analyzes network traffic to identify and prevent SIM card fraud, subscription fraud, and other security threats.</a:t>
            </a:r>
            <a:endParaRPr lang="en-US" sz="1600" dirty="0"/>
          </a:p>
        </p:txBody>
      </p:sp>
      <p:sp>
        <p:nvSpPr>
          <p:cNvPr id="10" name="Text 3"/>
          <p:cNvSpPr/>
          <p:nvPr/>
        </p:nvSpPr>
        <p:spPr>
          <a:xfrm>
            <a:off x="1249045" y="3508375"/>
            <a:ext cx="9521190" cy="307340"/>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SAS Fraud Management</a:t>
            </a:r>
            <a:endParaRPr lang="en-US" sz="1600" dirty="0"/>
          </a:p>
        </p:txBody>
      </p:sp>
      <p:sp>
        <p:nvSpPr>
          <p:cNvPr id="11" name="Text 4"/>
          <p:cNvSpPr/>
          <p:nvPr/>
        </p:nvSpPr>
        <p:spPr>
          <a:xfrm>
            <a:off x="1147104" y="3816364"/>
            <a:ext cx="9897792" cy="703719"/>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SAS Fraud Management detects fraud in telecom services by analyzing patterns and anomalies in real-time, reducing false positives and protecting revenue.</a:t>
            </a:r>
            <a:endParaRPr lang="en-US" sz="1600" dirty="0"/>
          </a:p>
        </p:txBody>
      </p:sp>
      <p:sp>
        <p:nvSpPr>
          <p:cNvPr id="12" name="Text 5"/>
          <p:cNvSpPr/>
          <p:nvPr/>
        </p:nvSpPr>
        <p:spPr>
          <a:xfrm>
            <a:off x="1249045" y="5130165"/>
            <a:ext cx="9521190" cy="307340"/>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Darktrace</a:t>
            </a:r>
            <a:endParaRPr lang="en-US" sz="1600" dirty="0"/>
          </a:p>
        </p:txBody>
      </p:sp>
      <p:sp>
        <p:nvSpPr>
          <p:cNvPr id="13" name="Text 6"/>
          <p:cNvSpPr/>
          <p:nvPr/>
        </p:nvSpPr>
        <p:spPr>
          <a:xfrm>
            <a:off x="1147104" y="5438154"/>
            <a:ext cx="9897792" cy="703719"/>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Darktrace uses AI to detect network anomalies and cybersecurity threats, providing real-time response capabilities to enhance overall network security.</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177"/>
        </a:solidFill>
        <a:effectLst/>
      </p:bgPr>
    </p:bg>
    <p:spTree>
      <p:nvGrpSpPr>
        <p:cNvPr id="1" name=""/>
        <p:cNvGrpSpPr/>
        <p:nvPr/>
      </p:nvGrpSpPr>
      <p:grpSpPr>
        <a:xfrm>
          <a:off x="0" y="0"/>
          <a:ext cx="0" cy="0"/>
          <a:chOff x="0" y="0"/>
          <a:chExt cx="0" cy="0"/>
        </a:xfrm>
      </p:grpSpPr>
      <p:pic>
        <p:nvPicPr>
          <p:cNvPr id="2" name="Image 0" descr="https://kimi-img.moonshot.cn/pub/slides/slides_tmpl/image/25-09-02-15:09:36-d2r9gc1e3tpg8rchv59g.png"/>
          <p:cNvPicPr>
            <a:picLocks noChangeAspect="1"/>
          </p:cNvPicPr>
          <p:nvPr/>
        </p:nvPicPr>
        <p:blipFill>
          <a:blip r:embed="rId3"/>
          <a:srcRect l="5" r="5"/>
          <a:stretch/>
        </p:blipFill>
        <p:spPr>
          <a:xfrm>
            <a:off x="8086090" y="1948180"/>
            <a:ext cx="3381375" cy="4277360"/>
          </a:xfrm>
          <a:prstGeom prst="rect">
            <a:avLst/>
          </a:prstGeom>
        </p:spPr>
      </p:pic>
      <p:pic>
        <p:nvPicPr>
          <p:cNvPr id="3" name="Image 1" descr="https://kimi-img.moonshot.cn/pub/slides/slides_tmpl/image/25-09-02-15:09:36-d2r9gc1e3tpg8rchv59g.png"/>
          <p:cNvPicPr>
            <a:picLocks noChangeAspect="1"/>
          </p:cNvPicPr>
          <p:nvPr/>
        </p:nvPicPr>
        <p:blipFill>
          <a:blip r:embed="rId3"/>
          <a:srcRect l="5" r="5"/>
          <a:stretch/>
        </p:blipFill>
        <p:spPr>
          <a:xfrm>
            <a:off x="4594860" y="1948180"/>
            <a:ext cx="3381375" cy="4277360"/>
          </a:xfrm>
          <a:prstGeom prst="rect">
            <a:avLst/>
          </a:prstGeom>
        </p:spPr>
      </p:pic>
      <p:sp>
        <p:nvSpPr>
          <p:cNvPr id="4" name="Text 0"/>
          <p:cNvSpPr/>
          <p:nvPr/>
        </p:nvSpPr>
        <p:spPr>
          <a:xfrm>
            <a:off x="542215" y="867447"/>
            <a:ext cx="8152877" cy="833184"/>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Customer Experience Toolbox</a:t>
            </a:r>
            <a:endParaRPr lang="en-US" sz="1600" dirty="0"/>
          </a:p>
        </p:txBody>
      </p:sp>
      <p:pic>
        <p:nvPicPr>
          <p:cNvPr id="5" name="Image 2" descr="https://kimi-img.moonshot.cn/pub/slides/slides_tmpl/image/25-09-02-15:09:08-d2r9g51e3tpg8rchv500.png"/>
          <p:cNvPicPr>
            <a:picLocks noChangeAspect="1"/>
          </p:cNvPicPr>
          <p:nvPr/>
        </p:nvPicPr>
        <p:blipFill>
          <a:blip r:embed="rId4"/>
          <a:stretch>
            <a:fillRect/>
          </a:stretch>
        </p:blipFill>
        <p:spPr>
          <a:xfrm rot="16680000">
            <a:off x="625943" y="-292917"/>
            <a:ext cx="410596" cy="1637554"/>
          </a:xfrm>
          <a:prstGeom prst="rect">
            <a:avLst/>
          </a:prstGeom>
        </p:spPr>
      </p:pic>
      <p:pic>
        <p:nvPicPr>
          <p:cNvPr id="6" name="Image 3" descr="https://kimi-img.moonshot.cn/pub/slides/slides_tmpl/image/25-09-02-15:09:37-d2r9gc9e3tpg8rchv5cg.png"/>
          <p:cNvPicPr>
            <a:picLocks noChangeAspect="1"/>
          </p:cNvPicPr>
          <p:nvPr/>
        </p:nvPicPr>
        <p:blipFill>
          <a:blip r:embed="rId5"/>
          <a:srcRect b="52438"/>
          <a:stretch/>
        </p:blipFill>
        <p:spPr>
          <a:xfrm>
            <a:off x="785067" y="1948542"/>
            <a:ext cx="3616245" cy="2069275"/>
          </a:xfrm>
          <a:prstGeom prst="rect">
            <a:avLst/>
          </a:prstGeom>
        </p:spPr>
      </p:pic>
      <p:pic>
        <p:nvPicPr>
          <p:cNvPr id="7" name="Image 4" descr="https://kimi-img.moonshot.cn/pub/slides/slides_tmpl/image/25-09-02-15:09:51-d2r9gfpe3tpg8rchv5n0.jpg"/>
          <p:cNvPicPr>
            <a:picLocks noChangeAspect="1"/>
          </p:cNvPicPr>
          <p:nvPr/>
        </p:nvPicPr>
        <p:blipFill>
          <a:blip r:embed="rId6"/>
          <a:srcRect t="33968" b="33968"/>
          <a:stretch/>
        </p:blipFill>
        <p:spPr>
          <a:xfrm>
            <a:off x="785067" y="4155993"/>
            <a:ext cx="3616245" cy="2069275"/>
          </a:xfrm>
          <a:prstGeom prst="rect">
            <a:avLst/>
          </a:prstGeom>
        </p:spPr>
      </p:pic>
      <p:pic>
        <p:nvPicPr>
          <p:cNvPr id="8" name="Image 5" descr="https://kimi-img.moonshot.cn/pub/slides/slides_tmpl/image/25-09-02-15:09:07-d2r9g4pe3tpg8rchv4rg.jpg"/>
          <p:cNvPicPr>
            <a:picLocks noChangeAspect="1"/>
          </p:cNvPicPr>
          <p:nvPr/>
        </p:nvPicPr>
        <p:blipFill>
          <a:blip r:embed="rId7"/>
          <a:srcRect t="30065" b="30065"/>
          <a:stretch/>
        </p:blipFill>
        <p:spPr>
          <a:xfrm>
            <a:off x="7646670" y="0"/>
            <a:ext cx="4545330" cy="619760"/>
          </a:xfrm>
          <a:prstGeom prst="rect">
            <a:avLst/>
          </a:prstGeom>
        </p:spPr>
      </p:pic>
      <p:sp>
        <p:nvSpPr>
          <p:cNvPr id="9" name="Text 1"/>
          <p:cNvSpPr/>
          <p:nvPr/>
        </p:nvSpPr>
        <p:spPr>
          <a:xfrm>
            <a:off x="4901565" y="2538730"/>
            <a:ext cx="2533650" cy="615315"/>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IBM Watson Assistant</a:t>
            </a:r>
            <a:endParaRPr lang="en-US" sz="1600" dirty="0"/>
          </a:p>
        </p:txBody>
      </p:sp>
      <p:sp>
        <p:nvSpPr>
          <p:cNvPr id="10" name="Text 2"/>
          <p:cNvSpPr/>
          <p:nvPr/>
        </p:nvSpPr>
        <p:spPr>
          <a:xfrm>
            <a:off x="4787057" y="3217432"/>
            <a:ext cx="2859341" cy="264271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IBM Watson Assistant provides virtual assistants and chatbot solutions for customer service, handling routine inquiries and providing personalized customer experiences.</a:t>
            </a:r>
            <a:endParaRPr lang="en-US" sz="1600" dirty="0"/>
          </a:p>
        </p:txBody>
      </p:sp>
      <p:sp>
        <p:nvSpPr>
          <p:cNvPr id="11" name="Text 3"/>
          <p:cNvSpPr/>
          <p:nvPr/>
        </p:nvSpPr>
        <p:spPr>
          <a:xfrm>
            <a:off x="8436610" y="2470150"/>
            <a:ext cx="2533650" cy="615315"/>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Google Contact Center AI</a:t>
            </a:r>
            <a:endParaRPr lang="en-US" sz="1600" dirty="0"/>
          </a:p>
        </p:txBody>
      </p:sp>
      <p:sp>
        <p:nvSpPr>
          <p:cNvPr id="12" name="Text 4"/>
          <p:cNvSpPr/>
          <p:nvPr/>
        </p:nvSpPr>
        <p:spPr>
          <a:xfrm>
            <a:off x="8356426" y="3217432"/>
            <a:ext cx="2859341" cy="264271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Google Contact Center AI offers AI-powered conversational support, improving customer satisfaction and reducing response times.</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FAF26E"/>
      </a:accent1>
      <a:accent2>
        <a:srgbClr val="F9DB6F"/>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790</Words>
  <Application>Microsoft Office PowerPoint</Application>
  <PresentationFormat>Widescreen</PresentationFormat>
  <Paragraphs>125</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Comic Book</vt:lpstr>
      <vt:lpstr>Arial</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AI-Powered Telecom Playbook</dc:title>
  <dc:subject>AI-Powered Telecom Playbook</dc:subject>
  <dc:creator>Kimi</dc:creator>
  <cp:lastModifiedBy>Sean</cp:lastModifiedBy>
  <cp:revision>2</cp:revision>
  <dcterms:created xsi:type="dcterms:W3CDTF">2025-12-03T05:46:46Z</dcterms:created>
  <dcterms:modified xsi:type="dcterms:W3CDTF">2025-12-03T05:47:19Z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{"Label":"AI-Powered Telecom Playbook","ContentProducer":"001191110108MACG2KBH8F10000","ProduceID":"d4nsq0ntuanpt7dai9ug","ReservedCode1":"","ContentPropagator":"001191110108MACG2KBH8F20000","PropagateID":"d4nsq0ntuanpt7dai9ug","ReservedCode2":""}</vt:lpwstr>
  </property>
</Properties>
</file>